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6"/>
  </p:notesMasterIdLst>
  <p:handoutMasterIdLst>
    <p:handoutMasterId r:id="rId77"/>
  </p:handoutMasterIdLst>
  <p:sldIdLst>
    <p:sldId id="302" r:id="rId2"/>
    <p:sldId id="614" r:id="rId3"/>
    <p:sldId id="303" r:id="rId4"/>
    <p:sldId id="615" r:id="rId5"/>
    <p:sldId id="535" r:id="rId6"/>
    <p:sldId id="537" r:id="rId7"/>
    <p:sldId id="524" r:id="rId8"/>
    <p:sldId id="536" r:id="rId9"/>
    <p:sldId id="375" r:id="rId10"/>
    <p:sldId id="539" r:id="rId11"/>
    <p:sldId id="540" r:id="rId12"/>
    <p:sldId id="529" r:id="rId13"/>
    <p:sldId id="525" r:id="rId14"/>
    <p:sldId id="531" r:id="rId15"/>
    <p:sldId id="544" r:id="rId16"/>
    <p:sldId id="542" r:id="rId17"/>
    <p:sldId id="545" r:id="rId18"/>
    <p:sldId id="546" r:id="rId19"/>
    <p:sldId id="541" r:id="rId20"/>
    <p:sldId id="534" r:id="rId21"/>
    <p:sldId id="548" r:id="rId22"/>
    <p:sldId id="616" r:id="rId23"/>
    <p:sldId id="547" r:id="rId24"/>
    <p:sldId id="530" r:id="rId25"/>
    <p:sldId id="538" r:id="rId26"/>
    <p:sldId id="608" r:id="rId27"/>
    <p:sldId id="609" r:id="rId28"/>
    <p:sldId id="610" r:id="rId29"/>
    <p:sldId id="611" r:id="rId30"/>
    <p:sldId id="612" r:id="rId31"/>
    <p:sldId id="613" r:id="rId32"/>
    <p:sldId id="549" r:id="rId33"/>
    <p:sldId id="583" r:id="rId34"/>
    <p:sldId id="584" r:id="rId35"/>
    <p:sldId id="585" r:id="rId36"/>
    <p:sldId id="586" r:id="rId37"/>
    <p:sldId id="587" r:id="rId38"/>
    <p:sldId id="588" r:id="rId39"/>
    <p:sldId id="589" r:id="rId40"/>
    <p:sldId id="590" r:id="rId41"/>
    <p:sldId id="591" r:id="rId42"/>
    <p:sldId id="551" r:id="rId43"/>
    <p:sldId id="532" r:id="rId44"/>
    <p:sldId id="582" r:id="rId45"/>
    <p:sldId id="559" r:id="rId46"/>
    <p:sldId id="592" r:id="rId47"/>
    <p:sldId id="593" r:id="rId48"/>
    <p:sldId id="594" r:id="rId49"/>
    <p:sldId id="560" r:id="rId50"/>
    <p:sldId id="561" r:id="rId51"/>
    <p:sldId id="595" r:id="rId52"/>
    <p:sldId id="596" r:id="rId53"/>
    <p:sldId id="597" r:id="rId54"/>
    <p:sldId id="598" r:id="rId55"/>
    <p:sldId id="599" r:id="rId56"/>
    <p:sldId id="600" r:id="rId57"/>
    <p:sldId id="601" r:id="rId58"/>
    <p:sldId id="564" r:id="rId59"/>
    <p:sldId id="602" r:id="rId60"/>
    <p:sldId id="603" r:id="rId61"/>
    <p:sldId id="604" r:id="rId62"/>
    <p:sldId id="605" r:id="rId63"/>
    <p:sldId id="606" r:id="rId64"/>
    <p:sldId id="607" r:id="rId65"/>
    <p:sldId id="568" r:id="rId66"/>
    <p:sldId id="569" r:id="rId67"/>
    <p:sldId id="573" r:id="rId68"/>
    <p:sldId id="570" r:id="rId69"/>
    <p:sldId id="574" r:id="rId70"/>
    <p:sldId id="575" r:id="rId71"/>
    <p:sldId id="576" r:id="rId72"/>
    <p:sldId id="577" r:id="rId73"/>
    <p:sldId id="580" r:id="rId74"/>
    <p:sldId id="298" r:id="rId75"/>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8" autoAdjust="0"/>
    <p:restoredTop sz="89484" autoAdjust="0"/>
  </p:normalViewPr>
  <p:slideViewPr>
    <p:cSldViewPr snapToGrid="0" snapToObjects="1">
      <p:cViewPr varScale="1">
        <p:scale>
          <a:sx n="114" d="100"/>
          <a:sy n="114" d="100"/>
        </p:scale>
        <p:origin x="624"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58" d="100"/>
        <a:sy n="158" d="100"/>
      </p:scale>
      <p:origin x="0" y="-4524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10/1/23</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362144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37748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44854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043855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29520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410421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387786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277383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180700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2296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44722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751828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994961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418537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1955822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3986442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1944630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215443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1485932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138418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2062707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2677664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3866649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1662046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43459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2636057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3868657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1396898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2163620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3073815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347696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96933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71470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910559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2722529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332268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1908356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265188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265669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58</a:t>
            </a:fld>
            <a:endParaRPr lang="en-US" sz="1200" dirty="0">
              <a:solidFill>
                <a:schemeClr val="dk1"/>
              </a:solidFill>
            </a:endParaRPr>
          </a:p>
        </p:txBody>
      </p:sp>
    </p:spTree>
    <p:extLst>
      <p:ext uri="{BB962C8B-B14F-4D97-AF65-F5344CB8AC3E}">
        <p14:creationId xmlns:p14="http://schemas.microsoft.com/office/powerpoint/2010/main" val="3940811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59</a:t>
            </a:fld>
            <a:endParaRPr lang="en-US" sz="1200" dirty="0">
              <a:solidFill>
                <a:schemeClr val="dk1"/>
              </a:solidFill>
            </a:endParaRPr>
          </a:p>
        </p:txBody>
      </p:sp>
    </p:spTree>
    <p:extLst>
      <p:ext uri="{BB962C8B-B14F-4D97-AF65-F5344CB8AC3E}">
        <p14:creationId xmlns:p14="http://schemas.microsoft.com/office/powerpoint/2010/main" val="294810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60</a:t>
            </a:fld>
            <a:endParaRPr lang="en-US" sz="1200" dirty="0">
              <a:solidFill>
                <a:schemeClr val="dk1"/>
              </a:solidFill>
            </a:endParaRPr>
          </a:p>
        </p:txBody>
      </p:sp>
    </p:spTree>
    <p:extLst>
      <p:ext uri="{BB962C8B-B14F-4D97-AF65-F5344CB8AC3E}">
        <p14:creationId xmlns:p14="http://schemas.microsoft.com/office/powerpoint/2010/main" val="338259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1519715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4047013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1690272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776422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64</a:t>
            </a:fld>
            <a:endParaRPr lang="en-US" sz="1200" dirty="0">
              <a:solidFill>
                <a:schemeClr val="dk1"/>
              </a:solidFill>
            </a:endParaRPr>
          </a:p>
        </p:txBody>
      </p:sp>
    </p:spTree>
    <p:extLst>
      <p:ext uri="{BB962C8B-B14F-4D97-AF65-F5344CB8AC3E}">
        <p14:creationId xmlns:p14="http://schemas.microsoft.com/office/powerpoint/2010/main" val="2235747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3210166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66</a:t>
            </a:fld>
            <a:endParaRPr lang="en-US" sz="1200" dirty="0"/>
          </a:p>
        </p:txBody>
      </p:sp>
    </p:spTree>
    <p:extLst>
      <p:ext uri="{BB962C8B-B14F-4D97-AF65-F5344CB8AC3E}">
        <p14:creationId xmlns:p14="http://schemas.microsoft.com/office/powerpoint/2010/main" val="2876148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67</a:t>
            </a:fld>
            <a:endParaRPr lang="en-US" sz="1200" dirty="0"/>
          </a:p>
        </p:txBody>
      </p:sp>
    </p:spTree>
    <p:extLst>
      <p:ext uri="{BB962C8B-B14F-4D97-AF65-F5344CB8AC3E}">
        <p14:creationId xmlns:p14="http://schemas.microsoft.com/office/powerpoint/2010/main" val="2054231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68</a:t>
            </a:fld>
            <a:endParaRPr lang="en-US" sz="1200" dirty="0"/>
          </a:p>
        </p:txBody>
      </p:sp>
    </p:spTree>
    <p:extLst>
      <p:ext uri="{BB962C8B-B14F-4D97-AF65-F5344CB8AC3E}">
        <p14:creationId xmlns:p14="http://schemas.microsoft.com/office/powerpoint/2010/main" val="2734544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69</a:t>
            </a:fld>
            <a:endParaRPr lang="en-US" sz="1200" dirty="0"/>
          </a:p>
        </p:txBody>
      </p:sp>
    </p:spTree>
    <p:extLst>
      <p:ext uri="{BB962C8B-B14F-4D97-AF65-F5344CB8AC3E}">
        <p14:creationId xmlns:p14="http://schemas.microsoft.com/office/powerpoint/2010/main" val="1811889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70</a:t>
            </a:fld>
            <a:endParaRPr lang="en-US" sz="1200" dirty="0"/>
          </a:p>
        </p:txBody>
      </p:sp>
    </p:spTree>
    <p:extLst>
      <p:ext uri="{BB962C8B-B14F-4D97-AF65-F5344CB8AC3E}">
        <p14:creationId xmlns:p14="http://schemas.microsoft.com/office/powerpoint/2010/main" val="3004233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51680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71</a:t>
            </a:fld>
            <a:endParaRPr lang="en-US" sz="1200" dirty="0"/>
          </a:p>
        </p:txBody>
      </p:sp>
    </p:spTree>
    <p:extLst>
      <p:ext uri="{BB962C8B-B14F-4D97-AF65-F5344CB8AC3E}">
        <p14:creationId xmlns:p14="http://schemas.microsoft.com/office/powerpoint/2010/main" val="351478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72</a:t>
            </a:fld>
            <a:endParaRPr lang="en-US" sz="1200" dirty="0"/>
          </a:p>
        </p:txBody>
      </p:sp>
    </p:spTree>
    <p:extLst>
      <p:ext uri="{BB962C8B-B14F-4D97-AF65-F5344CB8AC3E}">
        <p14:creationId xmlns:p14="http://schemas.microsoft.com/office/powerpoint/2010/main" val="1019695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73</a:t>
            </a:fld>
            <a:endParaRPr lang="en-US" sz="1200" dirty="0"/>
          </a:p>
        </p:txBody>
      </p:sp>
    </p:spTree>
    <p:extLst>
      <p:ext uri="{BB962C8B-B14F-4D97-AF65-F5344CB8AC3E}">
        <p14:creationId xmlns:p14="http://schemas.microsoft.com/office/powerpoint/2010/main" val="681560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74</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428582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81735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60572" y="1600200"/>
            <a:ext cx="3657600" cy="1600198"/>
          </a:xfrm>
        </p:spPr>
        <p:txBody>
          <a:bodyPr/>
          <a:lstStyle/>
          <a:p>
            <a:pPr>
              <a:buNone/>
            </a:pPr>
            <a:r>
              <a:rPr lang="en-US" sz="3200" dirty="0"/>
              <a:t>Chapter 3</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60572" y="3200398"/>
            <a:ext cx="3657600" cy="2925763"/>
          </a:xfrm>
        </p:spPr>
        <p:txBody>
          <a:bodyPr/>
          <a:lstStyle/>
          <a:p>
            <a:r>
              <a:rPr lang="en-US" sz="2000" dirty="0"/>
              <a:t>The Data Link Layer</a:t>
            </a:r>
            <a:endParaRPr lang="en-US" dirty="0"/>
          </a:p>
        </p:txBody>
      </p:sp>
      <p:pic>
        <p:nvPicPr>
          <p:cNvPr id="13" name="Picture 12">
            <a:extLst>
              <a:ext uri="{FF2B5EF4-FFF2-40B4-BE49-F238E27FC236}">
                <a16:creationId xmlns:a16="http://schemas.microsoft.com/office/drawing/2014/main" id="{0E32383B-8788-044C-B7A4-17737FC890B2}"/>
              </a:ext>
            </a:extLst>
          </p:cNvPr>
          <p:cNvPicPr>
            <a:picLocks noChangeAspect="1"/>
          </p:cNvPicPr>
          <p:nvPr/>
        </p:nvPicPr>
        <p:blipFill>
          <a:blip r:embed="rId3"/>
          <a:stretch>
            <a:fillRect/>
          </a:stretch>
        </p:blipFill>
        <p:spPr>
          <a:xfrm>
            <a:off x="-10886" y="-10886"/>
            <a:ext cx="4713515" cy="6284686"/>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(3 of 4)</a:t>
            </a:r>
          </a:p>
        </p:txBody>
      </p:sp>
      <p:sp>
        <p:nvSpPr>
          <p:cNvPr id="5" name="Text Placeholder 4"/>
          <p:cNvSpPr>
            <a:spLocks noGrp="1"/>
          </p:cNvSpPr>
          <p:nvPr>
            <p:ph type="body" idx="1"/>
          </p:nvPr>
        </p:nvSpPr>
        <p:spPr>
          <a:xfrm>
            <a:off x="457200" y="5428182"/>
            <a:ext cx="8229600" cy="641156"/>
          </a:xfrm>
        </p:spPr>
        <p:txBody>
          <a:bodyPr/>
          <a:lstStyle/>
          <a:p>
            <a:r>
              <a:rPr lang="en-US" altLang="en-US" dirty="0"/>
              <a:t>(a) A frame delimited by flag bytes. (b) Four examples of byte sequences before and after byte stuffing.</a:t>
            </a:r>
          </a:p>
        </p:txBody>
      </p:sp>
      <p:pic>
        <p:nvPicPr>
          <p:cNvPr id="3" name="Picture Placeholder 2" descr="Figure 3-4. (a) A frame delimited by flag bytes. (b) Four examples of byte sequences before and after byte 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42403" y="1507136"/>
            <a:ext cx="5859194" cy="3709309"/>
          </a:xfrm>
        </p:spPr>
      </p:pic>
    </p:spTree>
    <p:extLst>
      <p:ext uri="{BB962C8B-B14F-4D97-AF65-F5344CB8AC3E}">
        <p14:creationId xmlns:p14="http://schemas.microsoft.com/office/powerpoint/2010/main" val="163624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(4 of 4)</a:t>
            </a:r>
          </a:p>
        </p:txBody>
      </p:sp>
      <p:sp>
        <p:nvSpPr>
          <p:cNvPr id="5" name="Text Placeholder 4"/>
          <p:cNvSpPr>
            <a:spLocks noGrp="1"/>
          </p:cNvSpPr>
          <p:nvPr>
            <p:ph type="body" idx="1"/>
          </p:nvPr>
        </p:nvSpPr>
        <p:spPr/>
        <p:txBody>
          <a:bodyPr/>
          <a:lstStyle/>
          <a:p>
            <a:r>
              <a:rPr lang="en-US" dirty="0"/>
              <a:t>Bit stuffing. (a) The original data. (b) The data as they appear on the line. (c) The data as they are stored in the receiver’s memory after </a:t>
            </a:r>
            <a:r>
              <a:rPr lang="en-US" dirty="0" err="1"/>
              <a:t>destuffing</a:t>
            </a:r>
            <a:r>
              <a:rPr lang="en-US" dirty="0"/>
              <a:t>.</a:t>
            </a:r>
            <a:endParaRPr lang="en-US" altLang="en-US" dirty="0"/>
          </a:p>
        </p:txBody>
      </p:sp>
      <p:pic>
        <p:nvPicPr>
          <p:cNvPr id="7" name="Picture Placeholder 6" descr="Figure 3-5. Bit stuffing. (a) The original data. (b) The data as they appear on the line. (c) The data as they are stored in the receiver’s memory after de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5438" y="1977122"/>
            <a:ext cx="7253124" cy="2817536"/>
          </a:xfrm>
        </p:spPr>
      </p:pic>
    </p:spTree>
    <p:extLst>
      <p:ext uri="{BB962C8B-B14F-4D97-AF65-F5344CB8AC3E}">
        <p14:creationId xmlns:p14="http://schemas.microsoft.com/office/powerpoint/2010/main" val="408796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Control</a:t>
            </a:r>
          </a:p>
        </p:txBody>
      </p:sp>
      <p:sp>
        <p:nvSpPr>
          <p:cNvPr id="3" name="Text Placeholder 2"/>
          <p:cNvSpPr>
            <a:spLocks noGrp="1"/>
          </p:cNvSpPr>
          <p:nvPr>
            <p:ph type="body" idx="1"/>
          </p:nvPr>
        </p:nvSpPr>
        <p:spPr/>
        <p:txBody>
          <a:bodyPr/>
          <a:lstStyle/>
          <a:p>
            <a:r>
              <a:rPr lang="en-US" dirty="0"/>
              <a:t>Ensuring all frames are eventually delivered:</a:t>
            </a:r>
          </a:p>
          <a:p>
            <a:pPr lvl="1"/>
            <a:r>
              <a:rPr lang="en-US" dirty="0"/>
              <a:t>To the network layer at the destination</a:t>
            </a:r>
          </a:p>
          <a:p>
            <a:pPr lvl="1"/>
            <a:r>
              <a:rPr lang="en-US" dirty="0"/>
              <a:t>In the proper order</a:t>
            </a:r>
          </a:p>
          <a:p>
            <a:r>
              <a:rPr lang="en-US" dirty="0"/>
              <a:t>Ensures reliable, connection-oriented service</a:t>
            </a:r>
          </a:p>
          <a:p>
            <a:r>
              <a:rPr lang="en-US" dirty="0"/>
              <a:t>Requires </a:t>
            </a:r>
            <a:r>
              <a:rPr lang="en-US" u="sng" dirty="0"/>
              <a:t>acknowledgement frames and timers</a:t>
            </a:r>
          </a:p>
        </p:txBody>
      </p:sp>
    </p:spTree>
    <p:extLst>
      <p:ext uri="{BB962C8B-B14F-4D97-AF65-F5344CB8AC3E}">
        <p14:creationId xmlns:p14="http://schemas.microsoft.com/office/powerpoint/2010/main" val="94257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Text Placeholder 2"/>
          <p:cNvSpPr>
            <a:spLocks noGrp="1"/>
          </p:cNvSpPr>
          <p:nvPr>
            <p:ph type="body" idx="1"/>
          </p:nvPr>
        </p:nvSpPr>
        <p:spPr/>
        <p:txBody>
          <a:bodyPr/>
          <a:lstStyle/>
          <a:p>
            <a:r>
              <a:rPr lang="en-US" dirty="0"/>
              <a:t>Controlling the sending of transmission frames at a faster pace than they can be accepted</a:t>
            </a:r>
          </a:p>
          <a:p>
            <a:r>
              <a:rPr lang="en-US" dirty="0"/>
              <a:t>Feedback-based flow control</a:t>
            </a:r>
          </a:p>
          <a:p>
            <a:pPr lvl="1"/>
            <a:r>
              <a:rPr lang="en-US" dirty="0"/>
              <a:t>Receiver sends back information to the sender giving it permission to send more data</a:t>
            </a:r>
          </a:p>
          <a:p>
            <a:pPr lvl="1"/>
            <a:r>
              <a:rPr lang="en-US" dirty="0"/>
              <a:t>Or receiver tells the sender how the receiver is doing</a:t>
            </a:r>
          </a:p>
          <a:p>
            <a:r>
              <a:rPr lang="en-US" dirty="0"/>
              <a:t>Rate-based flow control</a:t>
            </a:r>
          </a:p>
          <a:p>
            <a:pPr lvl="1"/>
            <a:r>
              <a:rPr lang="en-US" dirty="0"/>
              <a:t>Protocol has a built-in mechanism</a:t>
            </a:r>
          </a:p>
          <a:p>
            <a:pPr lvl="1"/>
            <a:r>
              <a:rPr lang="en-US" dirty="0"/>
              <a:t>Mechanism limits the rate at which senders may transmit data</a:t>
            </a:r>
          </a:p>
          <a:p>
            <a:pPr lvl="1"/>
            <a:r>
              <a:rPr lang="en-US" dirty="0"/>
              <a:t>No feedback from the receiver is necessary</a:t>
            </a:r>
          </a:p>
        </p:txBody>
      </p:sp>
    </p:spTree>
    <p:extLst>
      <p:ext uri="{BB962C8B-B14F-4D97-AF65-F5344CB8AC3E}">
        <p14:creationId xmlns:p14="http://schemas.microsoft.com/office/powerpoint/2010/main" val="1305799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Detection and Correction</a:t>
            </a:r>
          </a:p>
        </p:txBody>
      </p:sp>
      <p:sp>
        <p:nvSpPr>
          <p:cNvPr id="3" name="Text Placeholder 2"/>
          <p:cNvSpPr>
            <a:spLocks noGrp="1"/>
          </p:cNvSpPr>
          <p:nvPr>
            <p:ph type="body" idx="1"/>
          </p:nvPr>
        </p:nvSpPr>
        <p:spPr/>
        <p:txBody>
          <a:bodyPr/>
          <a:lstStyle/>
          <a:p>
            <a:r>
              <a:rPr lang="en-US" dirty="0"/>
              <a:t>Error-correcting codes </a:t>
            </a:r>
          </a:p>
          <a:p>
            <a:pPr lvl="1"/>
            <a:r>
              <a:rPr lang="en-US" dirty="0"/>
              <a:t>Referred to as FEC (Forward Error Correction)</a:t>
            </a:r>
          </a:p>
          <a:p>
            <a:pPr lvl="1"/>
            <a:r>
              <a:rPr lang="en-US" dirty="0"/>
              <a:t>Include enough redundant information to enable the receiver to deduce what the transmitted data must have been</a:t>
            </a:r>
          </a:p>
          <a:p>
            <a:r>
              <a:rPr lang="en-US" dirty="0"/>
              <a:t>Error-detecting codes</a:t>
            </a:r>
          </a:p>
          <a:p>
            <a:pPr lvl="1"/>
            <a:r>
              <a:rPr lang="en-US" dirty="0"/>
              <a:t>Include only enough redundancy to allow the receiver to deduce that an error has occurred (but not which error) and have it request a retransmission</a:t>
            </a:r>
          </a:p>
          <a:p>
            <a:r>
              <a:rPr lang="en-US" dirty="0"/>
              <a:t>Key consideration is the type of errors likely to occur</a:t>
            </a:r>
          </a:p>
        </p:txBody>
      </p:sp>
    </p:spTree>
    <p:extLst>
      <p:ext uri="{BB962C8B-B14F-4D97-AF65-F5344CB8AC3E}">
        <p14:creationId xmlns:p14="http://schemas.microsoft.com/office/powerpoint/2010/main" val="177013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(1 of 4)</a:t>
            </a:r>
          </a:p>
        </p:txBody>
      </p:sp>
      <p:sp>
        <p:nvSpPr>
          <p:cNvPr id="3" name="Text Placeholder 2"/>
          <p:cNvSpPr>
            <a:spLocks noGrp="1"/>
          </p:cNvSpPr>
          <p:nvPr>
            <p:ph type="body" idx="1"/>
          </p:nvPr>
        </p:nvSpPr>
        <p:spPr/>
        <p:txBody>
          <a:bodyPr/>
          <a:lstStyle/>
          <a:p>
            <a:r>
              <a:rPr lang="en-US" dirty="0"/>
              <a:t>Hamming codes</a:t>
            </a:r>
          </a:p>
          <a:p>
            <a:r>
              <a:rPr lang="en-US" dirty="0"/>
              <a:t>Binary convolutional codes</a:t>
            </a:r>
          </a:p>
          <a:p>
            <a:r>
              <a:rPr lang="en-US" dirty="0"/>
              <a:t>Reed-Solomon codes</a:t>
            </a:r>
          </a:p>
          <a:p>
            <a:r>
              <a:rPr lang="en-US" dirty="0"/>
              <a:t>Low-Density Parity Check codes</a:t>
            </a:r>
          </a:p>
        </p:txBody>
      </p:sp>
    </p:spTree>
    <p:extLst>
      <p:ext uri="{BB962C8B-B14F-4D97-AF65-F5344CB8AC3E}">
        <p14:creationId xmlns:p14="http://schemas.microsoft.com/office/powerpoint/2010/main" val="3666362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(2 of 4)</a:t>
            </a:r>
          </a:p>
        </p:txBody>
      </p:sp>
      <p:sp>
        <p:nvSpPr>
          <p:cNvPr id="5" name="Text Placeholder 4"/>
          <p:cNvSpPr>
            <a:spLocks noGrp="1"/>
          </p:cNvSpPr>
          <p:nvPr>
            <p:ph type="body" idx="1"/>
          </p:nvPr>
        </p:nvSpPr>
        <p:spPr/>
        <p:txBody>
          <a:bodyPr/>
          <a:lstStyle/>
          <a:p>
            <a:pPr algn="ctr"/>
            <a:r>
              <a:rPr lang="en-US" altLang="en-US" dirty="0"/>
              <a:t>Example of an (11, 7) Hamming code correcting a single-bit error</a:t>
            </a:r>
          </a:p>
        </p:txBody>
      </p:sp>
      <p:pic>
        <p:nvPicPr>
          <p:cNvPr id="3" name="Picture Placeholder 2" descr="Figure 3-6. Example of an (11, 7) Hamming code correcting a single-bi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3368" y="2356949"/>
            <a:ext cx="7937263" cy="2215050"/>
          </a:xfrm>
        </p:spPr>
      </p:pic>
    </p:spTree>
    <p:extLst>
      <p:ext uri="{BB962C8B-B14F-4D97-AF65-F5344CB8AC3E}">
        <p14:creationId xmlns:p14="http://schemas.microsoft.com/office/powerpoint/2010/main" val="427607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(3 of 4)</a:t>
            </a:r>
          </a:p>
        </p:txBody>
      </p:sp>
      <p:sp>
        <p:nvSpPr>
          <p:cNvPr id="5" name="Text Placeholder 4"/>
          <p:cNvSpPr>
            <a:spLocks noGrp="1"/>
          </p:cNvSpPr>
          <p:nvPr>
            <p:ph type="body" idx="1"/>
          </p:nvPr>
        </p:nvSpPr>
        <p:spPr>
          <a:xfrm>
            <a:off x="457200" y="5429250"/>
            <a:ext cx="8229600" cy="640088"/>
          </a:xfrm>
        </p:spPr>
        <p:txBody>
          <a:bodyPr/>
          <a:lstStyle/>
          <a:p>
            <a:pPr algn="ctr"/>
            <a:r>
              <a:rPr lang="en-US" dirty="0"/>
              <a:t>The NASA binary convolutional code used in 802.11</a:t>
            </a:r>
          </a:p>
          <a:p>
            <a:pPr algn="ctr"/>
            <a:r>
              <a:rPr lang="en-US" dirty="0"/>
              <a:t>The encoder has memory!</a:t>
            </a:r>
            <a:endParaRPr lang="en-US" altLang="en-US" dirty="0"/>
          </a:p>
        </p:txBody>
      </p:sp>
      <p:pic>
        <p:nvPicPr>
          <p:cNvPr id="9" name="Picture Placeholder 8" descr="Figure 3-7. The NASA binary convolutional code used in 802.11."/>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1666" y="2084388"/>
            <a:ext cx="7540668" cy="2844800"/>
          </a:xfrm>
        </p:spPr>
      </p:pic>
    </p:spTree>
    <p:extLst>
      <p:ext uri="{BB962C8B-B14F-4D97-AF65-F5344CB8AC3E}">
        <p14:creationId xmlns:p14="http://schemas.microsoft.com/office/powerpoint/2010/main" val="92772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(4 of 4)</a:t>
            </a:r>
          </a:p>
        </p:txBody>
      </p:sp>
      <p:sp>
        <p:nvSpPr>
          <p:cNvPr id="3" name="Text Placeholder 2"/>
          <p:cNvSpPr>
            <a:spLocks noGrp="1"/>
          </p:cNvSpPr>
          <p:nvPr>
            <p:ph type="body" idx="1"/>
          </p:nvPr>
        </p:nvSpPr>
        <p:spPr/>
        <p:txBody>
          <a:bodyPr/>
          <a:lstStyle/>
          <a:p>
            <a:r>
              <a:rPr lang="en-US" dirty="0"/>
              <a:t>Reed-Solomon codes</a:t>
            </a:r>
          </a:p>
          <a:p>
            <a:pPr lvl="1"/>
            <a:r>
              <a:rPr lang="en-US" dirty="0"/>
              <a:t>Linear block codes</a:t>
            </a:r>
          </a:p>
          <a:p>
            <a:pPr lvl="1"/>
            <a:r>
              <a:rPr lang="en-US" dirty="0"/>
              <a:t>Often systematic</a:t>
            </a:r>
          </a:p>
          <a:p>
            <a:pPr lvl="1"/>
            <a:r>
              <a:rPr lang="en-US" dirty="0"/>
              <a:t>Codes are based on the fact that every n degree polynomial is uniquely determined by n + 1 points</a:t>
            </a:r>
          </a:p>
          <a:p>
            <a:r>
              <a:rPr lang="en-US" dirty="0"/>
              <a:t>LDPC (Low-Density Parity Check) codes</a:t>
            </a:r>
          </a:p>
          <a:p>
            <a:pPr lvl="1"/>
            <a:r>
              <a:rPr lang="en-US" dirty="0"/>
              <a:t>Linear block codes</a:t>
            </a:r>
          </a:p>
          <a:p>
            <a:pPr lvl="1"/>
            <a:r>
              <a:rPr lang="en-US" dirty="0"/>
              <a:t>Each output bit is formed from only a fraction of the input bits</a:t>
            </a:r>
          </a:p>
          <a:p>
            <a:pPr lvl="1"/>
            <a:r>
              <a:rPr lang="en-US" dirty="0"/>
              <a:t>Practical for large block sizes</a:t>
            </a:r>
          </a:p>
          <a:p>
            <a:pPr lvl="1"/>
            <a:r>
              <a:rPr lang="en-US" dirty="0"/>
              <a:t>Have excellent error-correction abilities that outperform many other codes</a:t>
            </a:r>
          </a:p>
        </p:txBody>
      </p:sp>
    </p:spTree>
    <p:extLst>
      <p:ext uri="{BB962C8B-B14F-4D97-AF65-F5344CB8AC3E}">
        <p14:creationId xmlns:p14="http://schemas.microsoft.com/office/powerpoint/2010/main" val="1660587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(1 of 3)</a:t>
            </a:r>
          </a:p>
        </p:txBody>
      </p:sp>
      <p:sp>
        <p:nvSpPr>
          <p:cNvPr id="3" name="Text Placeholder 2"/>
          <p:cNvSpPr>
            <a:spLocks noGrp="1"/>
          </p:cNvSpPr>
          <p:nvPr>
            <p:ph type="body" idx="1"/>
          </p:nvPr>
        </p:nvSpPr>
        <p:spPr/>
        <p:txBody>
          <a:bodyPr/>
          <a:lstStyle/>
          <a:p>
            <a:r>
              <a:rPr lang="en-US" dirty="0"/>
              <a:t>Linear, systematic block codes</a:t>
            </a:r>
          </a:p>
          <a:p>
            <a:pPr lvl="1"/>
            <a:r>
              <a:rPr lang="en-US" dirty="0"/>
              <a:t>Parity</a:t>
            </a:r>
          </a:p>
          <a:p>
            <a:pPr lvl="1"/>
            <a:r>
              <a:rPr lang="en-US" dirty="0"/>
              <a:t>Checksums</a:t>
            </a:r>
          </a:p>
          <a:p>
            <a:pPr lvl="1"/>
            <a:r>
              <a:rPr lang="en-US" dirty="0"/>
              <a:t>Cyclic Redundancy Checks (CRCs)</a:t>
            </a:r>
          </a:p>
        </p:txBody>
      </p:sp>
    </p:spTree>
    <p:extLst>
      <p:ext uri="{BB962C8B-B14F-4D97-AF65-F5344CB8AC3E}">
        <p14:creationId xmlns:p14="http://schemas.microsoft.com/office/powerpoint/2010/main" val="156727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F77B-9E14-5F94-21EA-12A516B3E4CD}"/>
              </a:ext>
            </a:extLst>
          </p:cNvPr>
          <p:cNvSpPr>
            <a:spLocks noGrp="1"/>
          </p:cNvSpPr>
          <p:nvPr>
            <p:ph type="title"/>
          </p:nvPr>
        </p:nvSpPr>
        <p:spPr/>
        <p:txBody>
          <a:bodyPr/>
          <a:lstStyle/>
          <a:p>
            <a:r>
              <a:rPr lang="en-US" dirty="0"/>
              <a:t>Questions for you</a:t>
            </a:r>
          </a:p>
        </p:txBody>
      </p:sp>
      <p:sp>
        <p:nvSpPr>
          <p:cNvPr id="6" name="Text Placeholder 5">
            <a:extLst>
              <a:ext uri="{FF2B5EF4-FFF2-40B4-BE49-F238E27FC236}">
                <a16:creationId xmlns:a16="http://schemas.microsoft.com/office/drawing/2014/main" id="{0ECB390A-824B-429E-2B5D-363307B8A5A9}"/>
              </a:ext>
            </a:extLst>
          </p:cNvPr>
          <p:cNvSpPr>
            <a:spLocks noGrp="1"/>
          </p:cNvSpPr>
          <p:nvPr>
            <p:ph type="body" idx="3"/>
          </p:nvPr>
        </p:nvSpPr>
        <p:spPr>
          <a:xfrm>
            <a:off x="506947" y="1321853"/>
            <a:ext cx="8179854" cy="4804310"/>
          </a:xfrm>
        </p:spPr>
        <p:txBody>
          <a:bodyPr/>
          <a:lstStyle/>
          <a:p>
            <a:r>
              <a:rPr lang="en-US" dirty="0"/>
              <a:t>Why is Cellular Network called cellular?</a:t>
            </a:r>
          </a:p>
          <a:p>
            <a:endParaRPr lang="en-US" dirty="0"/>
          </a:p>
          <a:p>
            <a:r>
              <a:rPr lang="en-US" dirty="0"/>
              <a:t>Major differences among 1G, 2G, 3G, 4G, 5G</a:t>
            </a:r>
          </a:p>
          <a:p>
            <a:endParaRPr lang="en-US" dirty="0"/>
          </a:p>
          <a:p>
            <a:r>
              <a:rPr lang="en-US" dirty="0"/>
              <a:t>How satellite transmits data?</a:t>
            </a:r>
          </a:p>
        </p:txBody>
      </p:sp>
    </p:spTree>
    <p:extLst>
      <p:ext uri="{BB962C8B-B14F-4D97-AF65-F5344CB8AC3E}">
        <p14:creationId xmlns:p14="http://schemas.microsoft.com/office/powerpoint/2010/main" val="307154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(2 of 3)</a:t>
            </a:r>
          </a:p>
        </p:txBody>
      </p:sp>
      <p:sp>
        <p:nvSpPr>
          <p:cNvPr id="5" name="Text Placeholder 4"/>
          <p:cNvSpPr>
            <a:spLocks noGrp="1"/>
          </p:cNvSpPr>
          <p:nvPr>
            <p:ph type="body" idx="1"/>
          </p:nvPr>
        </p:nvSpPr>
        <p:spPr/>
        <p:txBody>
          <a:bodyPr/>
          <a:lstStyle/>
          <a:p>
            <a:pPr algn="ctr"/>
            <a:r>
              <a:rPr lang="en-US" dirty="0"/>
              <a:t>Interleaving of parity bits to detect a burst error</a:t>
            </a:r>
            <a:endParaRPr lang="en-US" altLang="en-US" dirty="0"/>
          </a:p>
        </p:txBody>
      </p:sp>
      <p:pic>
        <p:nvPicPr>
          <p:cNvPr id="7" name="Picture Placeholder 6" descr="Figure 3-8. Interleaving of parity bits to detect a burs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47290" y="1740580"/>
            <a:ext cx="6649419" cy="3310391"/>
          </a:xfrm>
        </p:spPr>
      </p:pic>
    </p:spTree>
    <p:extLst>
      <p:ext uri="{BB962C8B-B14F-4D97-AF65-F5344CB8AC3E}">
        <p14:creationId xmlns:p14="http://schemas.microsoft.com/office/powerpoint/2010/main" val="40608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(3 of 3)</a:t>
            </a:r>
          </a:p>
        </p:txBody>
      </p:sp>
      <p:sp>
        <p:nvSpPr>
          <p:cNvPr id="7" name="TextBox 6">
            <a:extLst>
              <a:ext uri="{FF2B5EF4-FFF2-40B4-BE49-F238E27FC236}">
                <a16:creationId xmlns:a16="http://schemas.microsoft.com/office/drawing/2014/main" id="{15FD19AE-4946-2BCC-6A06-A589D137F49F}"/>
              </a:ext>
            </a:extLst>
          </p:cNvPr>
          <p:cNvSpPr txBox="1"/>
          <p:nvPr/>
        </p:nvSpPr>
        <p:spPr>
          <a:xfrm>
            <a:off x="667381" y="1568781"/>
            <a:ext cx="79392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dk1"/>
                </a:solidFill>
              </a:rPr>
              <a:t>The word “checksum” is often used to mean a group of check bits associated with a message, regardless of how the bits are calculated.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A group of parity bits is one example of a checksum.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Stronger checksums based on a running sum of the data bits of the message.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The checksum is usually placed at the end of the message, as the complement of the sum function. </a:t>
            </a:r>
          </a:p>
        </p:txBody>
      </p:sp>
    </p:spTree>
    <p:extLst>
      <p:ext uri="{BB962C8B-B14F-4D97-AF65-F5344CB8AC3E}">
        <p14:creationId xmlns:p14="http://schemas.microsoft.com/office/powerpoint/2010/main" val="3624688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(3 of 3)</a:t>
            </a:r>
          </a:p>
        </p:txBody>
      </p:sp>
      <p:sp>
        <p:nvSpPr>
          <p:cNvPr id="5" name="Text Placeholder 4"/>
          <p:cNvSpPr>
            <a:spLocks noGrp="1"/>
          </p:cNvSpPr>
          <p:nvPr>
            <p:ph type="body" idx="1"/>
          </p:nvPr>
        </p:nvSpPr>
        <p:spPr/>
        <p:txBody>
          <a:bodyPr/>
          <a:lstStyle/>
          <a:p>
            <a:pPr algn="ctr"/>
            <a:r>
              <a:rPr lang="en-US" dirty="0"/>
              <a:t>Example calculation of the CRC</a:t>
            </a:r>
            <a:endParaRPr lang="en-US" altLang="en-US" dirty="0"/>
          </a:p>
        </p:txBody>
      </p:sp>
      <p:sp>
        <p:nvSpPr>
          <p:cNvPr id="7" name="TextBox 6">
            <a:extLst>
              <a:ext uri="{FF2B5EF4-FFF2-40B4-BE49-F238E27FC236}">
                <a16:creationId xmlns:a16="http://schemas.microsoft.com/office/drawing/2014/main" id="{15FD19AE-4946-2BCC-6A06-A589D137F49F}"/>
              </a:ext>
            </a:extLst>
          </p:cNvPr>
          <p:cNvSpPr txBox="1"/>
          <p:nvPr/>
        </p:nvSpPr>
        <p:spPr>
          <a:xfrm>
            <a:off x="537372" y="2136489"/>
            <a:ext cx="7939245"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dk1"/>
                </a:solidFill>
              </a:rPr>
              <a:t>A third and stronger kind of error-detecting code is in widespread use at the link layer: the CRC (Cyclic Redundancy Check), also known as a polynomial code. </a:t>
            </a:r>
          </a:p>
          <a:p>
            <a:pPr marL="342900" indent="-342900">
              <a:buFont typeface="Arial" panose="020B0604020202020204" pitchFamily="34" charset="0"/>
              <a:buChar char="•"/>
            </a:pPr>
            <a:endParaRPr lang="en-US" sz="2000" dirty="0">
              <a:solidFill>
                <a:schemeClr val="dk1"/>
              </a:solidFill>
            </a:endParaRPr>
          </a:p>
          <a:p>
            <a:pPr marL="342900" indent="-342900">
              <a:buFont typeface="Arial" panose="020B0604020202020204" pitchFamily="34" charset="0"/>
              <a:buChar char="•"/>
            </a:pPr>
            <a:r>
              <a:rPr lang="en-US" sz="2000" dirty="0">
                <a:solidFill>
                  <a:schemeClr val="dk1"/>
                </a:solidFill>
              </a:rPr>
              <a:t>Polynomial codes are based upon treating bit strings as representations of polynomials with coefficients of 0 and 1 only.</a:t>
            </a:r>
          </a:p>
        </p:txBody>
      </p:sp>
    </p:spTree>
    <p:extLst>
      <p:ext uri="{BB962C8B-B14F-4D97-AF65-F5344CB8AC3E}">
        <p14:creationId xmlns:p14="http://schemas.microsoft.com/office/powerpoint/2010/main" val="193535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Elementary Data Link Protocols</a:t>
            </a:r>
          </a:p>
        </p:txBody>
      </p:sp>
      <p:sp>
        <p:nvSpPr>
          <p:cNvPr id="3" name="Text Placeholder 2"/>
          <p:cNvSpPr>
            <a:spLocks noGrp="1"/>
          </p:cNvSpPr>
          <p:nvPr>
            <p:ph type="body" idx="1"/>
          </p:nvPr>
        </p:nvSpPr>
        <p:spPr/>
        <p:txBody>
          <a:bodyPr/>
          <a:lstStyle/>
          <a:p>
            <a:r>
              <a:rPr lang="en-US" dirty="0"/>
              <a:t>Assumptions underly the communication model</a:t>
            </a:r>
          </a:p>
          <a:p>
            <a:r>
              <a:rPr lang="en-US" dirty="0"/>
              <a:t>Three simplex link-layer protocols</a:t>
            </a:r>
          </a:p>
          <a:p>
            <a:pPr lvl="1"/>
            <a:r>
              <a:rPr lang="en-US" dirty="0"/>
              <a:t>Utopia: No Flow Control or Error Correction</a:t>
            </a:r>
          </a:p>
          <a:p>
            <a:pPr lvl="1"/>
            <a:r>
              <a:rPr lang="en-US" dirty="0"/>
              <a:t>Adding Flow Control: Stop-and-Wait</a:t>
            </a:r>
          </a:p>
          <a:p>
            <a:pPr lvl="1"/>
            <a:r>
              <a:rPr lang="en-US" dirty="0"/>
              <a:t>Adding Error Correction: Sequence Numbers and ARQ</a:t>
            </a:r>
          </a:p>
        </p:txBody>
      </p:sp>
    </p:spTree>
    <p:extLst>
      <p:ext uri="{BB962C8B-B14F-4D97-AF65-F5344CB8AC3E}">
        <p14:creationId xmlns:p14="http://schemas.microsoft.com/office/powerpoint/2010/main" val="1146209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(1 of 2)</a:t>
            </a:r>
          </a:p>
        </p:txBody>
      </p:sp>
      <p:sp>
        <p:nvSpPr>
          <p:cNvPr id="3" name="Text Placeholder 2"/>
          <p:cNvSpPr>
            <a:spLocks noGrp="1"/>
          </p:cNvSpPr>
          <p:nvPr>
            <p:ph type="body" idx="1"/>
          </p:nvPr>
        </p:nvSpPr>
        <p:spPr/>
        <p:txBody>
          <a:bodyPr/>
          <a:lstStyle/>
          <a:p>
            <a:r>
              <a:rPr lang="en-US" dirty="0"/>
              <a:t>Independent processes</a:t>
            </a:r>
          </a:p>
          <a:p>
            <a:pPr lvl="1"/>
            <a:r>
              <a:rPr lang="en-US" dirty="0"/>
              <a:t>Physical, data link, and network layers are independent</a:t>
            </a:r>
          </a:p>
          <a:p>
            <a:pPr lvl="1"/>
            <a:r>
              <a:rPr lang="en-US" dirty="0"/>
              <a:t>Communicate by passing messages back and forth</a:t>
            </a:r>
          </a:p>
          <a:p>
            <a:r>
              <a:rPr lang="en-US" dirty="0"/>
              <a:t>Unidirectional communication</a:t>
            </a:r>
          </a:p>
          <a:p>
            <a:pPr lvl="1"/>
            <a:r>
              <a:rPr lang="en-US" dirty="0"/>
              <a:t>Machines use a reliable, connection-oriented service</a:t>
            </a:r>
          </a:p>
          <a:p>
            <a:r>
              <a:rPr lang="en-US" dirty="0"/>
              <a:t>Reliable machines and processes</a:t>
            </a:r>
          </a:p>
          <a:p>
            <a:pPr lvl="1"/>
            <a:r>
              <a:rPr lang="en-US" dirty="0"/>
              <a:t>Machines do not crash</a:t>
            </a:r>
          </a:p>
        </p:txBody>
      </p:sp>
    </p:spTree>
    <p:extLst>
      <p:ext uri="{BB962C8B-B14F-4D97-AF65-F5344CB8AC3E}">
        <p14:creationId xmlns:p14="http://schemas.microsoft.com/office/powerpoint/2010/main" val="3367640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(2 of 2)</a:t>
            </a:r>
          </a:p>
        </p:txBody>
      </p:sp>
      <p:sp>
        <p:nvSpPr>
          <p:cNvPr id="5" name="Text Placeholder 4"/>
          <p:cNvSpPr>
            <a:spLocks noGrp="1"/>
          </p:cNvSpPr>
          <p:nvPr>
            <p:ph type="body" idx="1"/>
          </p:nvPr>
        </p:nvSpPr>
        <p:spPr>
          <a:xfrm>
            <a:off x="457200" y="5679913"/>
            <a:ext cx="8229600" cy="389425"/>
          </a:xfrm>
        </p:spPr>
        <p:txBody>
          <a:bodyPr/>
          <a:lstStyle/>
          <a:p>
            <a:pPr algn="ctr"/>
            <a:r>
              <a:rPr lang="en-US" altLang="en-US" dirty="0"/>
              <a:t>Implementation of the physical, data link, and network layers</a:t>
            </a:r>
          </a:p>
        </p:txBody>
      </p:sp>
      <p:pic>
        <p:nvPicPr>
          <p:cNvPr id="3" name="Picture Placeholder 2" descr="Figure 3-10. Implementation of the physical, data link, and network lay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6052" y="1532580"/>
            <a:ext cx="7251895" cy="3910152"/>
          </a:xfrm>
        </p:spPr>
      </p:pic>
    </p:spTree>
    <p:extLst>
      <p:ext uri="{BB962C8B-B14F-4D97-AF65-F5344CB8AC3E}">
        <p14:creationId xmlns:p14="http://schemas.microsoft.com/office/powerpoint/2010/main" val="378880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(1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365" y="2284097"/>
            <a:ext cx="7813270" cy="1249020"/>
          </a:xfrm>
        </p:spPr>
      </p:pic>
    </p:spTree>
    <p:extLst>
      <p:ext uri="{BB962C8B-B14F-4D97-AF65-F5344CB8AC3E}">
        <p14:creationId xmlns:p14="http://schemas.microsoft.com/office/powerpoint/2010/main" val="142575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(2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2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1270" y="2288441"/>
            <a:ext cx="7641459" cy="1244675"/>
          </a:xfrm>
        </p:spPr>
      </p:pic>
    </p:spTree>
    <p:extLst>
      <p:ext uri="{BB962C8B-B14F-4D97-AF65-F5344CB8AC3E}">
        <p14:creationId xmlns:p14="http://schemas.microsoft.com/office/powerpoint/2010/main" val="1274661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(3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3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9860" y="2259094"/>
            <a:ext cx="7864280" cy="1689452"/>
          </a:xfrm>
        </p:spPr>
      </p:pic>
    </p:spTree>
    <p:extLst>
      <p:ext uri="{BB962C8B-B14F-4D97-AF65-F5344CB8AC3E}">
        <p14:creationId xmlns:p14="http://schemas.microsoft.com/office/powerpoint/2010/main" val="2234341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(4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6192" y="2094778"/>
            <a:ext cx="7891615" cy="1715222"/>
          </a:xfrm>
        </p:spPr>
      </p:pic>
    </p:spTree>
    <p:extLst>
      <p:ext uri="{BB962C8B-B14F-4D97-AF65-F5344CB8AC3E}">
        <p14:creationId xmlns:p14="http://schemas.microsoft.com/office/powerpoint/2010/main" val="38187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(1 of 2)</a:t>
            </a:r>
          </a:p>
        </p:txBody>
      </p:sp>
      <p:sp>
        <p:nvSpPr>
          <p:cNvPr id="3" name="Text Placeholder 2"/>
          <p:cNvSpPr>
            <a:spLocks noGrp="1"/>
          </p:cNvSpPr>
          <p:nvPr>
            <p:ph type="body" idx="1"/>
          </p:nvPr>
        </p:nvSpPr>
        <p:spPr/>
        <p:txBody>
          <a:bodyPr/>
          <a:lstStyle/>
          <a:p>
            <a:r>
              <a:rPr lang="en-US" dirty="0"/>
              <a:t>Network layer services</a:t>
            </a:r>
          </a:p>
          <a:p>
            <a:r>
              <a:rPr lang="en-US" dirty="0"/>
              <a:t>Framing</a:t>
            </a:r>
          </a:p>
          <a:p>
            <a:r>
              <a:rPr lang="en-US" dirty="0"/>
              <a:t>Error control</a:t>
            </a:r>
          </a:p>
          <a:p>
            <a:r>
              <a:rPr lang="en-US" dirty="0"/>
              <a:t>Flow control</a:t>
            </a:r>
          </a:p>
        </p:txBody>
      </p:sp>
    </p:spTree>
    <p:extLst>
      <p:ext uri="{BB962C8B-B14F-4D97-AF65-F5344CB8AC3E}">
        <p14:creationId xmlns:p14="http://schemas.microsoft.com/office/powerpoint/2010/main" val="244682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(5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9576" y="2136343"/>
            <a:ext cx="7684847" cy="1673658"/>
          </a:xfrm>
        </p:spPr>
      </p:pic>
    </p:spTree>
    <p:extLst>
      <p:ext uri="{BB962C8B-B14F-4D97-AF65-F5344CB8AC3E}">
        <p14:creationId xmlns:p14="http://schemas.microsoft.com/office/powerpoint/2010/main" val="153550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(6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(end of code)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8622" y="2169732"/>
            <a:ext cx="7546755" cy="1640268"/>
          </a:xfrm>
        </p:spPr>
      </p:pic>
    </p:spTree>
    <p:extLst>
      <p:ext uri="{BB962C8B-B14F-4D97-AF65-F5344CB8AC3E}">
        <p14:creationId xmlns:p14="http://schemas.microsoft.com/office/powerpoint/2010/main" val="307786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 of 10)</a:t>
            </a:r>
          </a:p>
        </p:txBody>
      </p:sp>
      <p:sp>
        <p:nvSpPr>
          <p:cNvPr id="3" name="Text Placeholder 2"/>
          <p:cNvSpPr>
            <a:spLocks noGrp="1"/>
          </p:cNvSpPr>
          <p:nvPr>
            <p:ph type="body" idx="1"/>
          </p:nvPr>
        </p:nvSpPr>
        <p:spPr/>
        <p:txBody>
          <a:bodyPr/>
          <a:lstStyle/>
          <a:p>
            <a:r>
              <a:rPr lang="en-US" dirty="0"/>
              <a:t>Utopia: No Flow Control or Error Correction</a:t>
            </a:r>
          </a:p>
          <a:p>
            <a:r>
              <a:rPr lang="en-US" dirty="0"/>
              <a:t>Adding Flow Control: Stop-and-Wait</a:t>
            </a:r>
          </a:p>
          <a:p>
            <a:r>
              <a:rPr lang="en-US" dirty="0"/>
              <a:t>Adding Error Correction: Sequence Numbers and ARQ</a:t>
            </a:r>
          </a:p>
        </p:txBody>
      </p:sp>
    </p:spTree>
    <p:extLst>
      <p:ext uri="{BB962C8B-B14F-4D97-AF65-F5344CB8AC3E}">
        <p14:creationId xmlns:p14="http://schemas.microsoft.com/office/powerpoint/2010/main" val="369158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(2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76049" y="2188029"/>
            <a:ext cx="7880554" cy="1839953"/>
          </a:xfrm>
        </p:spPr>
      </p:pic>
    </p:spTree>
    <p:extLst>
      <p:ext uri="{BB962C8B-B14F-4D97-AF65-F5344CB8AC3E}">
        <p14:creationId xmlns:p14="http://schemas.microsoft.com/office/powerpoint/2010/main" val="2161780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(3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2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5180" y="1947603"/>
            <a:ext cx="7822082" cy="2890686"/>
          </a:xfrm>
        </p:spPr>
      </p:pic>
    </p:spTree>
    <p:extLst>
      <p:ext uri="{BB962C8B-B14F-4D97-AF65-F5344CB8AC3E}">
        <p14:creationId xmlns:p14="http://schemas.microsoft.com/office/powerpoint/2010/main" val="2128518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(4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altLang="en-US" dirty="0"/>
              <a:t>(end of code)</a:t>
            </a:r>
            <a:endParaRPr lang="en-US" dirty="0"/>
          </a:p>
        </p:txBody>
      </p:sp>
      <p:pic>
        <p:nvPicPr>
          <p:cNvPr id="5" name="Picture Placeholder 4" descr="Figure 3-12 A utopian simplex protocol.&#10;&#10;The first of three examples illustrating data transmission. In this case data flows in one direction only with no flow control or error correction.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6384" y="2223021"/>
            <a:ext cx="7499674" cy="2143813"/>
          </a:xfrm>
        </p:spPr>
      </p:pic>
    </p:spTree>
    <p:extLst>
      <p:ext uri="{BB962C8B-B14F-4D97-AF65-F5344CB8AC3E}">
        <p14:creationId xmlns:p14="http://schemas.microsoft.com/office/powerpoint/2010/main" val="15112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(5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 </a:t>
            </a:r>
          </a:p>
        </p:txBody>
      </p:sp>
      <p:pic>
        <p:nvPicPr>
          <p:cNvPr id="7" name="Picture Placeholder 6" descr="Figure 3-13 A simplex stop-and-wait protocol.&#10;&#10;The second of three examples illustrating data transmission. This case illustrates a protocol in which the sender sends one frame and then waits for an acknowledgement before proceeding, known as called stop-and-wait.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8623" y="2257177"/>
            <a:ext cx="7326754" cy="1490364"/>
          </a:xfrm>
        </p:spPr>
      </p:pic>
    </p:spTree>
    <p:extLst>
      <p:ext uri="{BB962C8B-B14F-4D97-AF65-F5344CB8AC3E}">
        <p14:creationId xmlns:p14="http://schemas.microsoft.com/office/powerpoint/2010/main" val="304975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(6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a:t>
            </a:r>
          </a:p>
        </p:txBody>
      </p:sp>
      <p:pic>
        <p:nvPicPr>
          <p:cNvPr id="5" name="Picture Placeholder 4" descr="Figure 3-13 A simplex stop-and-wait protocol.&#10;The second of three examples illustrating data transmission. This case illustrates a protocol in which the sender sends one frame and then waits for an acknowledgement before proceeding, known as called stop-and-wait.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4967" y="2327521"/>
            <a:ext cx="7434065" cy="2474497"/>
          </a:xfrm>
        </p:spPr>
      </p:pic>
    </p:spTree>
    <p:extLst>
      <p:ext uri="{BB962C8B-B14F-4D97-AF65-F5344CB8AC3E}">
        <p14:creationId xmlns:p14="http://schemas.microsoft.com/office/powerpoint/2010/main" val="3723484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(7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a:t>
            </a:r>
            <a:r>
              <a:rPr lang="en-US"/>
              <a:t>(end of code)</a:t>
            </a:r>
            <a:endParaRPr lang="en-US" dirty="0"/>
          </a:p>
        </p:txBody>
      </p:sp>
      <p:pic>
        <p:nvPicPr>
          <p:cNvPr id="5" name="Picture Placeholder 4" descr="Figure 3-13 A simplex stop-and-wait protocol.&#10;&#10;The second of three examples illustrating data transmission. This case illustrates a protocol in which the sender sends one frame and then waits for an acknowledgement before proceeding, known as called stop-and-wait.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4001" y="2157219"/>
            <a:ext cx="8095997" cy="2264883"/>
          </a:xfrm>
        </p:spPr>
      </p:pic>
    </p:spTree>
    <p:extLst>
      <p:ext uri="{BB962C8B-B14F-4D97-AF65-F5344CB8AC3E}">
        <p14:creationId xmlns:p14="http://schemas.microsoft.com/office/powerpoint/2010/main" val="943439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(8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2529831"/>
            <a:ext cx="7339584" cy="826008"/>
          </a:xfrm>
        </p:spPr>
      </p:pic>
    </p:spTree>
    <p:extLst>
      <p:ext uri="{BB962C8B-B14F-4D97-AF65-F5344CB8AC3E}">
        <p14:creationId xmlns:p14="http://schemas.microsoft.com/office/powerpoint/2010/main" val="286486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F77B-9E14-5F94-21EA-12A516B3E4CD}"/>
              </a:ext>
            </a:extLst>
          </p:cNvPr>
          <p:cNvSpPr>
            <a:spLocks noGrp="1"/>
          </p:cNvSpPr>
          <p:nvPr>
            <p:ph type="title"/>
          </p:nvPr>
        </p:nvSpPr>
        <p:spPr/>
        <p:txBody>
          <a:bodyPr/>
          <a:lstStyle/>
          <a:p>
            <a:r>
              <a:rPr lang="en-US" dirty="0"/>
              <a:t>Data Link Later Functions</a:t>
            </a:r>
          </a:p>
        </p:txBody>
      </p:sp>
      <p:sp>
        <p:nvSpPr>
          <p:cNvPr id="3" name="Rectangle 1">
            <a:extLst>
              <a:ext uri="{FF2B5EF4-FFF2-40B4-BE49-F238E27FC236}">
                <a16:creationId xmlns:a16="http://schemas.microsoft.com/office/drawing/2014/main" id="{07733ED2-A3E5-4A8D-54E3-DA905F5B3BD3}"/>
              </a:ext>
            </a:extLst>
          </p:cNvPr>
          <p:cNvSpPr>
            <a:spLocks noChangeArrowheads="1"/>
          </p:cNvSpPr>
          <p:nvPr/>
        </p:nvSpPr>
        <p:spPr bwMode="auto">
          <a:xfrm>
            <a:off x="405084" y="1311394"/>
            <a:ext cx="7838730" cy="325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Providing a well-defined service interface to the network layer.</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Framing sequences of bytes as self-contained segments.</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Detecting and correcting transmission errors.</a:t>
            </a:r>
          </a:p>
          <a:p>
            <a:pPr marL="256032" lvl="0" indent="-154432" defTabSz="914400" eaLnBrk="0" fontAlgn="base" latinLnBrk="0" hangingPunct="0">
              <a:spcBef>
                <a:spcPts val="1500"/>
              </a:spcBef>
              <a:buClr>
                <a:srgbClr val="007FA3"/>
              </a:buClr>
              <a:buSzPct val="100000"/>
              <a:buFont typeface="Arial"/>
              <a:buChar char="•"/>
              <a:tabLst/>
            </a:pPr>
            <a:r>
              <a:rPr lang="en-US" altLang="en-US" sz="2400" dirty="0">
                <a:solidFill>
                  <a:schemeClr val="dk1"/>
                </a:solidFill>
              </a:rPr>
              <a:t>Regulating the flow of data so that slow receivers are not swamped by fast senders.</a:t>
            </a:r>
          </a:p>
        </p:txBody>
      </p:sp>
    </p:spTree>
    <p:extLst>
      <p:ext uri="{BB962C8B-B14F-4D97-AF65-F5344CB8AC3E}">
        <p14:creationId xmlns:p14="http://schemas.microsoft.com/office/powerpoint/2010/main" val="42446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(9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586165"/>
            <a:ext cx="7339584" cy="3953256"/>
          </a:xfrm>
        </p:spPr>
      </p:pic>
    </p:spTree>
    <p:extLst>
      <p:ext uri="{BB962C8B-B14F-4D97-AF65-F5344CB8AC3E}">
        <p14:creationId xmlns:p14="http://schemas.microsoft.com/office/powerpoint/2010/main" val="1637608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(10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a:t>
            </a:r>
            <a:r>
              <a:rPr lang="en-US" altLang="en-US" dirty="0"/>
              <a:t>(end of code)</a:t>
            </a:r>
            <a:endParaRPr lang="en-US" dirty="0"/>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3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765997"/>
            <a:ext cx="7339584" cy="3593592"/>
          </a:xfrm>
        </p:spPr>
      </p:pic>
    </p:spTree>
    <p:extLst>
      <p:ext uri="{BB962C8B-B14F-4D97-AF65-F5344CB8AC3E}">
        <p14:creationId xmlns:p14="http://schemas.microsoft.com/office/powerpoint/2010/main" val="3131517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Efficiency</a:t>
            </a:r>
          </a:p>
        </p:txBody>
      </p:sp>
      <p:sp>
        <p:nvSpPr>
          <p:cNvPr id="3" name="Text Placeholder 2"/>
          <p:cNvSpPr>
            <a:spLocks noGrp="1"/>
          </p:cNvSpPr>
          <p:nvPr>
            <p:ph type="body" idx="1"/>
          </p:nvPr>
        </p:nvSpPr>
        <p:spPr/>
        <p:txBody>
          <a:bodyPr/>
          <a:lstStyle/>
          <a:p>
            <a:r>
              <a:rPr lang="en-US" dirty="0"/>
              <a:t>Need bidirectional data transmission</a:t>
            </a:r>
          </a:p>
          <a:p>
            <a:r>
              <a:rPr lang="en-US" dirty="0"/>
              <a:t>Link layer efficiency improvement</a:t>
            </a:r>
          </a:p>
          <a:p>
            <a:pPr lvl="1"/>
            <a:r>
              <a:rPr lang="en-US" dirty="0"/>
              <a:t>Send multiple frames simultaneously before receiving an acknowledgement</a:t>
            </a:r>
          </a:p>
        </p:txBody>
      </p:sp>
    </p:spTree>
    <p:extLst>
      <p:ext uri="{BB962C8B-B14F-4D97-AF65-F5344CB8AC3E}">
        <p14:creationId xmlns:p14="http://schemas.microsoft.com/office/powerpoint/2010/main" val="2205169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(1 of 3)</a:t>
            </a:r>
          </a:p>
        </p:txBody>
      </p:sp>
      <p:sp>
        <p:nvSpPr>
          <p:cNvPr id="3" name="Text Placeholder 2"/>
          <p:cNvSpPr>
            <a:spLocks noGrp="1"/>
          </p:cNvSpPr>
          <p:nvPr>
            <p:ph type="body" idx="1"/>
          </p:nvPr>
        </p:nvSpPr>
        <p:spPr/>
        <p:txBody>
          <a:bodyPr/>
          <a:lstStyle/>
          <a:p>
            <a:r>
              <a:rPr lang="en-US" dirty="0"/>
              <a:t>Bidirectional transmission: piggybacking</a:t>
            </a:r>
          </a:p>
          <a:p>
            <a:pPr lvl="1"/>
            <a:r>
              <a:rPr lang="en-US" dirty="0"/>
              <a:t>Use the same link for data in both directions</a:t>
            </a:r>
          </a:p>
          <a:p>
            <a:pPr lvl="1"/>
            <a:r>
              <a:rPr lang="en-US" dirty="0"/>
              <a:t>Interleave data and control frames on the same link</a:t>
            </a:r>
          </a:p>
          <a:p>
            <a:pPr lvl="1"/>
            <a:r>
              <a:rPr lang="en-US" dirty="0"/>
              <a:t>Temporarily delay outgoing acknowledgements so they can be hooked onto the next outgoing data frame</a:t>
            </a:r>
          </a:p>
          <a:p>
            <a:r>
              <a:rPr lang="en-US" dirty="0"/>
              <a:t>Piggybacking advantages</a:t>
            </a:r>
          </a:p>
          <a:p>
            <a:pPr lvl="1"/>
            <a:r>
              <a:rPr lang="en-US" dirty="0"/>
              <a:t>A better use of the available channel bandwidth</a:t>
            </a:r>
          </a:p>
          <a:p>
            <a:pPr lvl="1"/>
            <a:r>
              <a:rPr lang="en-US" dirty="0"/>
              <a:t>Lighter processing load at the receiver</a:t>
            </a:r>
          </a:p>
          <a:p>
            <a:r>
              <a:rPr lang="en-US" dirty="0"/>
              <a:t>Piggybacking issue</a:t>
            </a:r>
          </a:p>
          <a:p>
            <a:pPr lvl="1"/>
            <a:r>
              <a:rPr lang="en-US" dirty="0"/>
              <a:t>Determining time data link layer waits for a packet to piggyback the acknowledgement</a:t>
            </a:r>
          </a:p>
        </p:txBody>
      </p:sp>
    </p:spTree>
    <p:extLst>
      <p:ext uri="{BB962C8B-B14F-4D97-AF65-F5344CB8AC3E}">
        <p14:creationId xmlns:p14="http://schemas.microsoft.com/office/powerpoint/2010/main" val="50710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(2 of 3)</a:t>
            </a:r>
          </a:p>
        </p:txBody>
      </p:sp>
      <p:sp>
        <p:nvSpPr>
          <p:cNvPr id="3" name="Text Placeholder 2"/>
          <p:cNvSpPr>
            <a:spLocks noGrp="1"/>
          </p:cNvSpPr>
          <p:nvPr>
            <p:ph type="body" idx="1"/>
          </p:nvPr>
        </p:nvSpPr>
        <p:spPr/>
        <p:txBody>
          <a:bodyPr/>
          <a:lstStyle/>
          <a:p>
            <a:r>
              <a:rPr lang="en-US" dirty="0"/>
              <a:t> Three bidirectional sliding window protocols</a:t>
            </a:r>
          </a:p>
          <a:p>
            <a:pPr lvl="1"/>
            <a:r>
              <a:rPr lang="en-US" dirty="0"/>
              <a:t>One-bit sliding window, go-back-n, selective repeat</a:t>
            </a:r>
          </a:p>
          <a:p>
            <a:r>
              <a:rPr lang="en-US" dirty="0"/>
              <a:t>Consider any instant of time</a:t>
            </a:r>
          </a:p>
          <a:p>
            <a:pPr lvl="1"/>
            <a:r>
              <a:rPr lang="en-US" dirty="0"/>
              <a:t>Sender maintains a set of sequence numbers corresponding to frames it is permitted to send</a:t>
            </a:r>
          </a:p>
          <a:p>
            <a:pPr lvl="1"/>
            <a:r>
              <a:rPr lang="en-US" dirty="0"/>
              <a:t>Frames are said to fall within the sending window</a:t>
            </a:r>
          </a:p>
          <a:p>
            <a:pPr lvl="1"/>
            <a:r>
              <a:rPr lang="en-US" dirty="0"/>
              <a:t>Receiver maintains a receiving window corresponding to the set of frames it is permitted to accept</a:t>
            </a:r>
          </a:p>
          <a:p>
            <a:r>
              <a:rPr lang="en-US" dirty="0"/>
              <a:t>Differ among themselves in terms of efficiency, complexity, and buffer requirements</a:t>
            </a:r>
          </a:p>
        </p:txBody>
      </p:sp>
    </p:spTree>
    <p:extLst>
      <p:ext uri="{BB962C8B-B14F-4D97-AF65-F5344CB8AC3E}">
        <p14:creationId xmlns:p14="http://schemas.microsoft.com/office/powerpoint/2010/main" val="3812936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(3 of 3)</a:t>
            </a:r>
          </a:p>
        </p:txBody>
      </p:sp>
      <p:sp>
        <p:nvSpPr>
          <p:cNvPr id="5" name="Text Placeholder 4"/>
          <p:cNvSpPr>
            <a:spLocks noGrp="1"/>
          </p:cNvSpPr>
          <p:nvPr>
            <p:ph type="body" idx="1"/>
          </p:nvPr>
        </p:nvSpPr>
        <p:spPr>
          <a:xfrm>
            <a:off x="457200" y="5190978"/>
            <a:ext cx="8229600" cy="878360"/>
          </a:xfrm>
        </p:spPr>
        <p:txBody>
          <a:bodyPr/>
          <a:lstStyle/>
          <a:p>
            <a:r>
              <a:rPr lang="en-US" dirty="0"/>
              <a:t>A sliding window of size 1, with a 3-bit sequence number. (a) Initially. (b) After the first frame has been sent. (c) After the first frame has been received. (d) After the first acknowledgement has been received.</a:t>
            </a:r>
          </a:p>
        </p:txBody>
      </p:sp>
      <p:pic>
        <p:nvPicPr>
          <p:cNvPr id="10" name="Picture Placeholder 9" descr="Figure 3-15. A sliding window of size 1, with a 3-bit sequence number. (a) Initially. (b) After the first frame has been sent. (c) After the first frame has been received. (d) After the first acknowledgement has been receiv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9496" y="1499830"/>
            <a:ext cx="6325007" cy="3486717"/>
          </a:xfrm>
        </p:spPr>
      </p:pic>
    </p:spTree>
    <p:extLst>
      <p:ext uri="{BB962C8B-B14F-4D97-AF65-F5344CB8AC3E}">
        <p14:creationId xmlns:p14="http://schemas.microsoft.com/office/powerpoint/2010/main" val="2040919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1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2370522"/>
            <a:ext cx="7415784" cy="819912"/>
          </a:xfrm>
        </p:spPr>
      </p:pic>
    </p:spTree>
    <p:extLst>
      <p:ext uri="{BB962C8B-B14F-4D97-AF65-F5344CB8AC3E}">
        <p14:creationId xmlns:p14="http://schemas.microsoft.com/office/powerpoint/2010/main" val="510419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(2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4" name="Picture Placeholder 3" descr="Figure 3-16 A 1-bit sliding window protocol.&#10;&#10;This example illustrates a sliding window protocol with a window size of 1. This protocol uses stop-and-wait transmission since the sender transmits a frame and waits for its acknowledgement before sending the next one. Slide 2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947601"/>
            <a:ext cx="7415784" cy="2627376"/>
          </a:xfrm>
        </p:spPr>
      </p:pic>
    </p:spTree>
    <p:extLst>
      <p:ext uri="{BB962C8B-B14F-4D97-AF65-F5344CB8AC3E}">
        <p14:creationId xmlns:p14="http://schemas.microsoft.com/office/powerpoint/2010/main" val="415701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(3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(end of code)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3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637478"/>
            <a:ext cx="7415784" cy="3925824"/>
          </a:xfrm>
        </p:spPr>
      </p:pic>
    </p:spTree>
    <p:extLst>
      <p:ext uri="{BB962C8B-B14F-4D97-AF65-F5344CB8AC3E}">
        <p14:creationId xmlns:p14="http://schemas.microsoft.com/office/powerpoint/2010/main" val="1807137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(4 of 20)</a:t>
            </a:r>
          </a:p>
        </p:txBody>
      </p:sp>
      <p:sp>
        <p:nvSpPr>
          <p:cNvPr id="5" name="Text Placeholder 4"/>
          <p:cNvSpPr>
            <a:spLocks noGrp="1"/>
          </p:cNvSpPr>
          <p:nvPr>
            <p:ph type="body" idx="1"/>
          </p:nvPr>
        </p:nvSpPr>
        <p:spPr>
          <a:xfrm>
            <a:off x="460375" y="5669280"/>
            <a:ext cx="8229600" cy="639878"/>
          </a:xfrm>
        </p:spPr>
        <p:txBody>
          <a:bodyPr/>
          <a:lstStyle/>
          <a:p>
            <a:r>
              <a:rPr lang="en-US" dirty="0"/>
              <a:t>Two scenarios for protocol 4. (a) Normal case. (b) Abnormal case. The notation is (seq, ack, packet number). An asterisk indicates where a network layer accepts a packet.</a:t>
            </a:r>
            <a:endParaRPr lang="en-US" altLang="en-US" dirty="0"/>
          </a:p>
        </p:txBody>
      </p:sp>
      <p:pic>
        <p:nvPicPr>
          <p:cNvPr id="9" name="Picture Placeholder 8" descr="Figure 3-17. Two scenarios for protocol 4. (a) Normal case. (b) Abnormal case. The notation is (seq, ack, packet number). An asterisk indicates where a network layer accepts a pack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2747" y="1696316"/>
            <a:ext cx="7378505" cy="3755606"/>
          </a:xfrm>
        </p:spPr>
      </p:pic>
    </p:spTree>
    <p:extLst>
      <p:ext uri="{BB962C8B-B14F-4D97-AF65-F5344CB8AC3E}">
        <p14:creationId xmlns:p14="http://schemas.microsoft.com/office/powerpoint/2010/main" val="356547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(2 of 2)</a:t>
            </a:r>
          </a:p>
        </p:txBody>
      </p:sp>
      <p:sp>
        <p:nvSpPr>
          <p:cNvPr id="5" name="Text Placeholder 4"/>
          <p:cNvSpPr>
            <a:spLocks noGrp="1"/>
          </p:cNvSpPr>
          <p:nvPr>
            <p:ph type="body" idx="1"/>
          </p:nvPr>
        </p:nvSpPr>
        <p:spPr>
          <a:xfrm>
            <a:off x="457200" y="5486400"/>
            <a:ext cx="8229600" cy="582938"/>
          </a:xfrm>
        </p:spPr>
        <p:txBody>
          <a:bodyPr/>
          <a:lstStyle/>
          <a:p>
            <a:pPr algn="ctr"/>
            <a:r>
              <a:rPr lang="en-US" altLang="en-US" dirty="0"/>
              <a:t>Relationship between packets and frames</a:t>
            </a:r>
          </a:p>
        </p:txBody>
      </p:sp>
      <p:pic>
        <p:nvPicPr>
          <p:cNvPr id="4" name="Picture Placeholder 3" descr="Figure 3-1. Relationship between packets and fra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945148"/>
            <a:ext cx="8009485" cy="2676727"/>
          </a:xfrm>
        </p:spPr>
      </p:pic>
    </p:spTree>
    <p:extLst>
      <p:ext uri="{BB962C8B-B14F-4D97-AF65-F5344CB8AC3E}">
        <p14:creationId xmlns:p14="http://schemas.microsoft.com/office/powerpoint/2010/main" val="2576837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(5 of 20)</a:t>
            </a:r>
          </a:p>
        </p:txBody>
      </p:sp>
      <p:sp>
        <p:nvSpPr>
          <p:cNvPr id="5" name="Text Placeholder 4"/>
          <p:cNvSpPr>
            <a:spLocks noGrp="1"/>
          </p:cNvSpPr>
          <p:nvPr>
            <p:ph type="body" idx="1"/>
          </p:nvPr>
        </p:nvSpPr>
        <p:spPr>
          <a:xfrm>
            <a:off x="460375" y="5444866"/>
            <a:ext cx="8229600" cy="864292"/>
          </a:xfrm>
        </p:spPr>
        <p:txBody>
          <a:bodyPr/>
          <a:lstStyle/>
          <a:p>
            <a:r>
              <a:rPr lang="en-US" dirty="0"/>
              <a:t>Pipelining and error recovery. Effect of an error when (a) receiver’s window size is 1 and (b) receiver’s window size is large.</a:t>
            </a:r>
            <a:endParaRPr lang="en-US" altLang="en-US" dirty="0"/>
          </a:p>
        </p:txBody>
      </p:sp>
      <p:pic>
        <p:nvPicPr>
          <p:cNvPr id="4" name="Picture Placeholder 3" descr="Figure 3-18. Pipelining and error recovery. Effect of an error when (a) receiver’s window size is 1 and (b) receiver’s window size is lar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12741" y="1379808"/>
            <a:ext cx="5729068" cy="4204278"/>
          </a:xfrm>
        </p:spPr>
      </p:pic>
    </p:spTree>
    <p:extLst>
      <p:ext uri="{BB962C8B-B14F-4D97-AF65-F5344CB8AC3E}">
        <p14:creationId xmlns:p14="http://schemas.microsoft.com/office/powerpoint/2010/main" val="737684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(6 of 20)</a:t>
            </a:r>
          </a:p>
        </p:txBody>
      </p:sp>
      <p:sp>
        <p:nvSpPr>
          <p:cNvPr id="5" name="Text Placeholder 4" descr="A sliding window protocol using go-back-n … continued on the next slide&#10;"/>
          <p:cNvSpPr>
            <a:spLocks noGrp="1"/>
          </p:cNvSpPr>
          <p:nvPr>
            <p:ph type="body" idx="1"/>
          </p:nvPr>
        </p:nvSpPr>
        <p:spPr>
          <a:xfrm>
            <a:off x="457200" y="5551714"/>
            <a:ext cx="8229600" cy="517624"/>
          </a:xfrm>
        </p:spPr>
        <p:txBody>
          <a:bodyPr/>
          <a:lstStyle/>
          <a:p>
            <a:pPr algn="ctr"/>
            <a:r>
              <a:rPr lang="en-US" dirty="0">
                <a:solidFill>
                  <a:schemeClr val="tx1"/>
                </a:solidFill>
              </a:rPr>
              <a:t>A sliding window protocol using go-back-n … continued on the next slide</a:t>
            </a:r>
            <a:endParaRPr lang="en-US" altLang="en-US" dirty="0">
              <a:solidFill>
                <a:schemeClr val="tx1"/>
              </a:solidFill>
            </a:endParaRPr>
          </a:p>
        </p:txBody>
      </p:sp>
      <p:pic>
        <p:nvPicPr>
          <p:cNvPr id="3" name="Picture Placeholder 2"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1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3175" y="2698230"/>
            <a:ext cx="8228046" cy="1456556"/>
          </a:xfrm>
        </p:spPr>
      </p:pic>
    </p:spTree>
    <p:extLst>
      <p:ext uri="{BB962C8B-B14F-4D97-AF65-F5344CB8AC3E}">
        <p14:creationId xmlns:p14="http://schemas.microsoft.com/office/powerpoint/2010/main" val="4021874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(7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2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106820"/>
            <a:ext cx="7339584" cy="1316736"/>
          </a:xfrm>
        </p:spPr>
      </p:pic>
    </p:spTree>
    <p:extLst>
      <p:ext uri="{BB962C8B-B14F-4D97-AF65-F5344CB8AC3E}">
        <p14:creationId xmlns:p14="http://schemas.microsoft.com/office/powerpoint/2010/main" val="3114346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(8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3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19074"/>
            <a:ext cx="7339584" cy="1819656"/>
          </a:xfrm>
        </p:spPr>
      </p:pic>
    </p:spTree>
    <p:extLst>
      <p:ext uri="{BB962C8B-B14F-4D97-AF65-F5344CB8AC3E}">
        <p14:creationId xmlns:p14="http://schemas.microsoft.com/office/powerpoint/2010/main" val="884161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(9 of 20)</a:t>
            </a:r>
          </a:p>
        </p:txBody>
      </p:sp>
      <p:sp>
        <p:nvSpPr>
          <p:cNvPr id="5" name="Text Placeholder 4"/>
          <p:cNvSpPr>
            <a:spLocks noGrp="1"/>
          </p:cNvSpPr>
          <p:nvPr>
            <p:ph type="body" idx="1"/>
          </p:nvPr>
        </p:nvSpPr>
        <p:spPr>
          <a:xfrm>
            <a:off x="457200" y="5666014"/>
            <a:ext cx="8229600" cy="403324"/>
          </a:xfrm>
        </p:spPr>
        <p:txBody>
          <a:bodyPr/>
          <a:lstStyle/>
          <a:p>
            <a:endParaRPr lang="en-US" dirty="0"/>
          </a:p>
          <a:p>
            <a:endParaRPr lang="en-US" dirty="0"/>
          </a:p>
          <a:p>
            <a:endParaRPr lang="en-US" dirty="0"/>
          </a:p>
          <a:p>
            <a:pPr algn="ctr"/>
            <a:r>
              <a:rPr lang="en-US" dirty="0"/>
              <a:t>A sliding window protocol using go-back-n … continued on the next slide</a:t>
            </a:r>
            <a:endParaRPr lang="en-US" altLang="en-US" dirty="0"/>
          </a:p>
        </p:txBody>
      </p:sp>
      <p:pic>
        <p:nvPicPr>
          <p:cNvPr id="10" name="Picture Placeholder 9"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4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35402"/>
            <a:ext cx="7339584" cy="2642616"/>
          </a:xfrm>
        </p:spPr>
      </p:pic>
    </p:spTree>
    <p:extLst>
      <p:ext uri="{BB962C8B-B14F-4D97-AF65-F5344CB8AC3E}">
        <p14:creationId xmlns:p14="http://schemas.microsoft.com/office/powerpoint/2010/main" val="275741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(10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5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1770016"/>
            <a:ext cx="7339584" cy="3307080"/>
          </a:xfrm>
        </p:spPr>
      </p:pic>
    </p:spTree>
    <p:extLst>
      <p:ext uri="{BB962C8B-B14F-4D97-AF65-F5344CB8AC3E}">
        <p14:creationId xmlns:p14="http://schemas.microsoft.com/office/powerpoint/2010/main" val="170282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(11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6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0496" y="1970088"/>
            <a:ext cx="7303008" cy="1840992"/>
          </a:xfrm>
        </p:spPr>
      </p:pic>
    </p:spTree>
    <p:extLst>
      <p:ext uri="{BB962C8B-B14F-4D97-AF65-F5344CB8AC3E}">
        <p14:creationId xmlns:p14="http://schemas.microsoft.com/office/powerpoint/2010/main" val="3416997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(12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(end of code)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7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904" y="2068059"/>
            <a:ext cx="7632192" cy="2295144"/>
          </a:xfrm>
        </p:spPr>
      </p:pic>
    </p:spTree>
    <p:extLst>
      <p:ext uri="{BB962C8B-B14F-4D97-AF65-F5344CB8AC3E}">
        <p14:creationId xmlns:p14="http://schemas.microsoft.com/office/powerpoint/2010/main" val="2308947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(13 of 20)</a:t>
            </a:r>
          </a:p>
        </p:txBody>
      </p:sp>
      <p:sp>
        <p:nvSpPr>
          <p:cNvPr id="5" name="Text Placeholder 4"/>
          <p:cNvSpPr>
            <a:spLocks noGrp="1"/>
          </p:cNvSpPr>
          <p:nvPr>
            <p:ph type="body" idx="1"/>
          </p:nvPr>
        </p:nvSpPr>
        <p:spPr/>
        <p:txBody>
          <a:bodyPr/>
          <a:lstStyle/>
          <a:p>
            <a:r>
              <a:rPr lang="en-US" dirty="0"/>
              <a:t>Simulation of multiple timers in software. (a) The queued timeouts. (b) The situation after the first timeout has expired.</a:t>
            </a:r>
            <a:endParaRPr lang="en-US" altLang="en-US" dirty="0"/>
          </a:p>
        </p:txBody>
      </p:sp>
      <p:pic>
        <p:nvPicPr>
          <p:cNvPr id="6" name="Picture Placeholder 5" descr="Figure 3-20. Simulation of multiple timers in software. (a) The queued timeouts.  (b) The situation after the first timeout has expir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41129" y="1727464"/>
            <a:ext cx="7861742" cy="2891442"/>
          </a:xfrm>
        </p:spPr>
      </p:pic>
    </p:spTree>
    <p:extLst>
      <p:ext uri="{BB962C8B-B14F-4D97-AF65-F5344CB8AC3E}">
        <p14:creationId xmlns:p14="http://schemas.microsoft.com/office/powerpoint/2010/main" val="1259545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(14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6" name="Picture Placeholder 5" descr="Figure 3-21 A sliding window protocol using selective repeat. &#10;&#10;This example illustrates a protocol where frames are accepted out of order; however, the packets are passed to the network layer in or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105693"/>
            <a:ext cx="8171688" cy="1633728"/>
          </a:xfrm>
        </p:spPr>
      </p:pic>
    </p:spTree>
    <p:extLst>
      <p:ext uri="{BB962C8B-B14F-4D97-AF65-F5344CB8AC3E}">
        <p14:creationId xmlns:p14="http://schemas.microsoft.com/office/powerpoint/2010/main" val="291829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(1 of 2)</a:t>
            </a:r>
          </a:p>
        </p:txBody>
      </p:sp>
      <p:sp>
        <p:nvSpPr>
          <p:cNvPr id="5" name="Text Placeholder 4"/>
          <p:cNvSpPr>
            <a:spLocks noGrp="1"/>
          </p:cNvSpPr>
          <p:nvPr>
            <p:ph type="body" idx="1"/>
          </p:nvPr>
        </p:nvSpPr>
        <p:spPr>
          <a:xfrm>
            <a:off x="457200" y="5403273"/>
            <a:ext cx="8229600" cy="666065"/>
          </a:xfrm>
        </p:spPr>
        <p:txBody>
          <a:bodyPr/>
          <a:lstStyle/>
          <a:p>
            <a:pPr algn="ctr"/>
            <a:r>
              <a:rPr lang="en-US" altLang="en-US" dirty="0"/>
              <a:t> (a) Virtual communication. (b) Actual communication.</a:t>
            </a:r>
          </a:p>
        </p:txBody>
      </p:sp>
      <p:pic>
        <p:nvPicPr>
          <p:cNvPr id="6" name="Picture Placeholder 5" descr="Figure 3-2. (a) Virtual communication. (b) Actual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25138" y="1703145"/>
            <a:ext cx="5893724" cy="3577575"/>
          </a:xfrm>
        </p:spPr>
      </p:pic>
    </p:spTree>
    <p:extLst>
      <p:ext uri="{BB962C8B-B14F-4D97-AF65-F5344CB8AC3E}">
        <p14:creationId xmlns:p14="http://schemas.microsoft.com/office/powerpoint/2010/main" val="1916161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(15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2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873106"/>
            <a:ext cx="8171688" cy="3273552"/>
          </a:xfrm>
        </p:spPr>
      </p:pic>
    </p:spTree>
    <p:extLst>
      <p:ext uri="{BB962C8B-B14F-4D97-AF65-F5344CB8AC3E}">
        <p14:creationId xmlns:p14="http://schemas.microsoft.com/office/powerpoint/2010/main" val="3523900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(16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3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1831543"/>
            <a:ext cx="8171688" cy="3264408"/>
          </a:xfrm>
        </p:spPr>
      </p:pic>
    </p:spTree>
    <p:extLst>
      <p:ext uri="{BB962C8B-B14F-4D97-AF65-F5344CB8AC3E}">
        <p14:creationId xmlns:p14="http://schemas.microsoft.com/office/powerpoint/2010/main" val="1563293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(17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355660"/>
            <a:ext cx="8171688" cy="1685544"/>
          </a:xfrm>
        </p:spPr>
      </p:pic>
    </p:spTree>
    <p:extLst>
      <p:ext uri="{BB962C8B-B14F-4D97-AF65-F5344CB8AC3E}">
        <p14:creationId xmlns:p14="http://schemas.microsoft.com/office/powerpoint/2010/main" val="2119850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(18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7678" y="1966344"/>
            <a:ext cx="8165592" cy="3432048"/>
          </a:xfrm>
        </p:spPr>
      </p:pic>
    </p:spTree>
    <p:extLst>
      <p:ext uri="{BB962C8B-B14F-4D97-AF65-F5344CB8AC3E}">
        <p14:creationId xmlns:p14="http://schemas.microsoft.com/office/powerpoint/2010/main" val="328241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(19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(end of code)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6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13004" y="2025506"/>
            <a:ext cx="8317992" cy="2935224"/>
          </a:xfrm>
        </p:spPr>
      </p:pic>
    </p:spTree>
    <p:extLst>
      <p:ext uri="{BB962C8B-B14F-4D97-AF65-F5344CB8AC3E}">
        <p14:creationId xmlns:p14="http://schemas.microsoft.com/office/powerpoint/2010/main" val="517284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(20 of 20)</a:t>
            </a:r>
          </a:p>
        </p:txBody>
      </p:sp>
      <p:sp>
        <p:nvSpPr>
          <p:cNvPr id="5" name="Text Placeholder 4"/>
          <p:cNvSpPr>
            <a:spLocks noGrp="1"/>
          </p:cNvSpPr>
          <p:nvPr>
            <p:ph type="body" idx="1"/>
          </p:nvPr>
        </p:nvSpPr>
        <p:spPr/>
        <p:txBody>
          <a:bodyPr/>
          <a:lstStyle/>
          <a:p>
            <a:r>
              <a:rPr lang="en-US" dirty="0"/>
              <a:t>(a) Initial situation with a window of size 7. (b) After 7 frames have been sent and received but not acknowledged. (c) Initial situation with a window size of 4. (d) After 4 frames have been sent and received but not acknowledged.</a:t>
            </a:r>
            <a:endParaRPr lang="en-US" altLang="en-US" dirty="0"/>
          </a:p>
        </p:txBody>
      </p:sp>
      <p:pic>
        <p:nvPicPr>
          <p:cNvPr id="9" name="Picture Placeholder 8" descr="Figure 3-22. (a) Initial situation with a window of size7. (b) After 7 frames have been sent and received but not acknowledged. (c) Initial situation with a window size of 4. (d) After 4 frames have been sent and received but not acknowledg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6685" y="2209574"/>
            <a:ext cx="7757886" cy="2098785"/>
          </a:xfrm>
        </p:spPr>
      </p:pic>
    </p:spTree>
    <p:extLst>
      <p:ext uri="{BB962C8B-B14F-4D97-AF65-F5344CB8AC3E}">
        <p14:creationId xmlns:p14="http://schemas.microsoft.com/office/powerpoint/2010/main" val="97494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Protocols in Practice</a:t>
            </a:r>
          </a:p>
        </p:txBody>
      </p:sp>
      <p:sp>
        <p:nvSpPr>
          <p:cNvPr id="3" name="Text Placeholder 2"/>
          <p:cNvSpPr>
            <a:spLocks noGrp="1"/>
          </p:cNvSpPr>
          <p:nvPr>
            <p:ph type="body" idx="1"/>
          </p:nvPr>
        </p:nvSpPr>
        <p:spPr/>
        <p:txBody>
          <a:bodyPr/>
          <a:lstStyle/>
          <a:p>
            <a:r>
              <a:rPr lang="en-US" dirty="0"/>
              <a:t>Packet over SONET</a:t>
            </a:r>
          </a:p>
          <a:p>
            <a:r>
              <a:rPr lang="en-US" dirty="0"/>
              <a:t>ADSL (Asymmetric Digital Subscriber Loop)</a:t>
            </a:r>
          </a:p>
        </p:txBody>
      </p:sp>
    </p:spTree>
    <p:extLst>
      <p:ext uri="{BB962C8B-B14F-4D97-AF65-F5344CB8AC3E}">
        <p14:creationId xmlns:p14="http://schemas.microsoft.com/office/powerpoint/2010/main" val="2629800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(1 of 4)</a:t>
            </a:r>
          </a:p>
        </p:txBody>
      </p:sp>
      <p:sp>
        <p:nvSpPr>
          <p:cNvPr id="5" name="Text Placeholder 4"/>
          <p:cNvSpPr>
            <a:spLocks noGrp="1"/>
          </p:cNvSpPr>
          <p:nvPr>
            <p:ph type="body" idx="1"/>
          </p:nvPr>
        </p:nvSpPr>
        <p:spPr/>
        <p:txBody>
          <a:bodyPr/>
          <a:lstStyle/>
          <a:p>
            <a:pPr algn="ctr"/>
            <a:r>
              <a:rPr lang="en-US" dirty="0"/>
              <a:t>Packet over SONET. (a) A protocol stack. (b) Frame relationships.</a:t>
            </a:r>
            <a:endParaRPr lang="en-US" altLang="en-US" dirty="0"/>
          </a:p>
        </p:txBody>
      </p:sp>
      <p:pic>
        <p:nvPicPr>
          <p:cNvPr id="4" name="Picture Placeholder 3" descr="Figure 3-23. Packet over SONET. (a) A protocol stack. (b) Frame relationship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5967" y="2511693"/>
            <a:ext cx="7752065" cy="1722681"/>
          </a:xfrm>
        </p:spPr>
      </p:pic>
    </p:spTree>
    <p:extLst>
      <p:ext uri="{BB962C8B-B14F-4D97-AF65-F5344CB8AC3E}">
        <p14:creationId xmlns:p14="http://schemas.microsoft.com/office/powerpoint/2010/main" val="2288618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(2 of 4)</a:t>
            </a:r>
          </a:p>
        </p:txBody>
      </p:sp>
      <p:sp>
        <p:nvSpPr>
          <p:cNvPr id="3" name="Text Placeholder 2"/>
          <p:cNvSpPr>
            <a:spLocks noGrp="1"/>
          </p:cNvSpPr>
          <p:nvPr>
            <p:ph type="body" idx="1"/>
          </p:nvPr>
        </p:nvSpPr>
        <p:spPr/>
        <p:txBody>
          <a:bodyPr/>
          <a:lstStyle/>
          <a:p>
            <a:r>
              <a:rPr lang="en-US" dirty="0"/>
              <a:t>PPP (Point-to-Point Protocol) features</a:t>
            </a:r>
          </a:p>
          <a:p>
            <a:pPr lvl="1"/>
            <a:r>
              <a:rPr lang="en-US" altLang="en-US" dirty="0"/>
              <a:t>Separate packets, error detection</a:t>
            </a:r>
          </a:p>
          <a:p>
            <a:pPr lvl="1"/>
            <a:r>
              <a:rPr lang="en-US" altLang="en-US" dirty="0"/>
              <a:t>Link Control Protocol (LCP)</a:t>
            </a:r>
          </a:p>
          <a:p>
            <a:pPr lvl="1"/>
            <a:r>
              <a:rPr lang="en-US" altLang="en-US" dirty="0"/>
              <a:t>Network Control Protocol (NCP)</a:t>
            </a:r>
            <a:endParaRPr lang="en-US" dirty="0"/>
          </a:p>
        </p:txBody>
      </p:sp>
    </p:spTree>
    <p:extLst>
      <p:ext uri="{BB962C8B-B14F-4D97-AF65-F5344CB8AC3E}">
        <p14:creationId xmlns:p14="http://schemas.microsoft.com/office/powerpoint/2010/main" val="2843677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(3 of 4)</a:t>
            </a:r>
          </a:p>
        </p:txBody>
      </p:sp>
      <p:sp>
        <p:nvSpPr>
          <p:cNvPr id="5" name="Text Placeholder 4"/>
          <p:cNvSpPr>
            <a:spLocks noGrp="1"/>
          </p:cNvSpPr>
          <p:nvPr>
            <p:ph type="body" idx="1"/>
          </p:nvPr>
        </p:nvSpPr>
        <p:spPr/>
        <p:txBody>
          <a:bodyPr/>
          <a:lstStyle/>
          <a:p>
            <a:pPr algn="ctr"/>
            <a:r>
              <a:rPr lang="en-US" dirty="0"/>
              <a:t>The PPP full frame format for unnumbered mode operation</a:t>
            </a:r>
            <a:endParaRPr lang="en-US" altLang="en-US" dirty="0"/>
          </a:p>
        </p:txBody>
      </p:sp>
      <p:pic>
        <p:nvPicPr>
          <p:cNvPr id="4" name="Picture Placeholder 3" descr="Figure 3-24. The PPP full frame format for unnumbered mode ope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994" y="2778981"/>
            <a:ext cx="7484012" cy="1001382"/>
          </a:xfrm>
        </p:spPr>
      </p:pic>
    </p:spTree>
    <p:extLst>
      <p:ext uri="{BB962C8B-B14F-4D97-AF65-F5344CB8AC3E}">
        <p14:creationId xmlns:p14="http://schemas.microsoft.com/office/powerpoint/2010/main" val="3603825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(2 of 2)</a:t>
            </a:r>
          </a:p>
        </p:txBody>
      </p:sp>
      <p:sp>
        <p:nvSpPr>
          <p:cNvPr id="3" name="Text Placeholder 2"/>
          <p:cNvSpPr>
            <a:spLocks noGrp="1"/>
          </p:cNvSpPr>
          <p:nvPr>
            <p:ph type="body" idx="1"/>
          </p:nvPr>
        </p:nvSpPr>
        <p:spPr/>
        <p:txBody>
          <a:bodyPr/>
          <a:lstStyle/>
          <a:p>
            <a:r>
              <a:rPr lang="en-US" dirty="0"/>
              <a:t>Actual services vary from protocol to protocol</a:t>
            </a:r>
          </a:p>
          <a:p>
            <a:r>
              <a:rPr lang="en-US" dirty="0"/>
              <a:t>Three possible services</a:t>
            </a:r>
          </a:p>
          <a:p>
            <a:pPr lvl="1"/>
            <a:r>
              <a:rPr lang="en-US" dirty="0"/>
              <a:t>Unacknowledged connectionless service</a:t>
            </a:r>
          </a:p>
          <a:p>
            <a:pPr lvl="1"/>
            <a:r>
              <a:rPr lang="en-US" dirty="0"/>
              <a:t>Acknowledged connectionless service</a:t>
            </a:r>
          </a:p>
          <a:p>
            <a:pPr lvl="1"/>
            <a:r>
              <a:rPr lang="en-US" dirty="0"/>
              <a:t>Acknowledged connection-oriented service</a:t>
            </a:r>
          </a:p>
        </p:txBody>
      </p:sp>
    </p:spTree>
    <p:extLst>
      <p:ext uri="{BB962C8B-B14F-4D97-AF65-F5344CB8AC3E}">
        <p14:creationId xmlns:p14="http://schemas.microsoft.com/office/powerpoint/2010/main" val="3327130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(4 of 4)</a:t>
            </a:r>
          </a:p>
        </p:txBody>
      </p:sp>
      <p:sp>
        <p:nvSpPr>
          <p:cNvPr id="5" name="Text Placeholder 4"/>
          <p:cNvSpPr>
            <a:spLocks noGrp="1"/>
          </p:cNvSpPr>
          <p:nvPr>
            <p:ph type="body" idx="1"/>
          </p:nvPr>
        </p:nvSpPr>
        <p:spPr>
          <a:xfrm>
            <a:off x="457200" y="5785599"/>
            <a:ext cx="8229600" cy="283739"/>
          </a:xfrm>
        </p:spPr>
        <p:txBody>
          <a:bodyPr/>
          <a:lstStyle/>
          <a:p>
            <a:pPr algn="ctr"/>
            <a:r>
              <a:rPr lang="en-US" dirty="0"/>
              <a:t>State diagram for bringing a PPP link up and down</a:t>
            </a:r>
            <a:endParaRPr lang="en-US" altLang="en-US" dirty="0"/>
          </a:p>
        </p:txBody>
      </p:sp>
      <p:pic>
        <p:nvPicPr>
          <p:cNvPr id="4" name="Picture Placeholder 3" descr="Figure 3-25. State diagram for bringing a PPP link up and dow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49517" y="1467987"/>
            <a:ext cx="5644966" cy="3948072"/>
          </a:xfrm>
        </p:spPr>
      </p:pic>
    </p:spTree>
    <p:extLst>
      <p:ext uri="{BB962C8B-B14F-4D97-AF65-F5344CB8AC3E}">
        <p14:creationId xmlns:p14="http://schemas.microsoft.com/office/powerpoint/2010/main" val="3422311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(1 of 2)</a:t>
            </a:r>
          </a:p>
        </p:txBody>
      </p:sp>
      <p:sp>
        <p:nvSpPr>
          <p:cNvPr id="5" name="Text Placeholder 4"/>
          <p:cNvSpPr>
            <a:spLocks noGrp="1"/>
          </p:cNvSpPr>
          <p:nvPr>
            <p:ph type="body" idx="1"/>
          </p:nvPr>
        </p:nvSpPr>
        <p:spPr/>
        <p:txBody>
          <a:bodyPr/>
          <a:lstStyle/>
          <a:p>
            <a:pPr algn="ctr"/>
            <a:r>
              <a:rPr lang="en-US" dirty="0"/>
              <a:t>ADSL protocol stacks</a:t>
            </a:r>
            <a:endParaRPr lang="en-US" altLang="en-US" dirty="0">
              <a:solidFill>
                <a:srgbClr val="FF0000"/>
              </a:solidFill>
            </a:endParaRPr>
          </a:p>
        </p:txBody>
      </p:sp>
      <p:pic>
        <p:nvPicPr>
          <p:cNvPr id="3" name="Picture Placeholder 2" descr="Figure 3-26 ADSL Protocol Stacks.&#10;&#10;This image illustrates the overall picture for the protocols and devices used with A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2630" y="2303151"/>
            <a:ext cx="7138739" cy="2238158"/>
          </a:xfrm>
        </p:spPr>
      </p:pic>
    </p:spTree>
    <p:extLst>
      <p:ext uri="{BB962C8B-B14F-4D97-AF65-F5344CB8AC3E}">
        <p14:creationId xmlns:p14="http://schemas.microsoft.com/office/powerpoint/2010/main" val="1704605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(2 of 2)</a:t>
            </a:r>
          </a:p>
        </p:txBody>
      </p:sp>
      <p:sp>
        <p:nvSpPr>
          <p:cNvPr id="5" name="Text Placeholder 4"/>
          <p:cNvSpPr>
            <a:spLocks noGrp="1"/>
          </p:cNvSpPr>
          <p:nvPr>
            <p:ph type="body" idx="1"/>
          </p:nvPr>
        </p:nvSpPr>
        <p:spPr/>
        <p:txBody>
          <a:bodyPr/>
          <a:lstStyle/>
          <a:p>
            <a:pPr algn="ctr"/>
            <a:r>
              <a:rPr lang="en-US" altLang="en-US" dirty="0"/>
              <a:t>AAL5 frame carrying PPP data</a:t>
            </a:r>
          </a:p>
        </p:txBody>
      </p:sp>
      <p:pic>
        <p:nvPicPr>
          <p:cNvPr id="4" name="Picture Placeholder 3" descr="Figure 3-27. AAL5 frame carrying PPP dat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76774" y="2567964"/>
            <a:ext cx="7985891" cy="1272515"/>
          </a:xfrm>
        </p:spPr>
      </p:pic>
    </p:spTree>
    <p:extLst>
      <p:ext uri="{BB962C8B-B14F-4D97-AF65-F5344CB8AC3E}">
        <p14:creationId xmlns:p14="http://schemas.microsoft.com/office/powerpoint/2010/main" val="33604088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Over Cable Service Interface Specification (DOCSIS)</a:t>
            </a:r>
          </a:p>
        </p:txBody>
      </p:sp>
      <p:sp>
        <p:nvSpPr>
          <p:cNvPr id="5" name="Text Placeholder 4"/>
          <p:cNvSpPr>
            <a:spLocks noGrp="1"/>
          </p:cNvSpPr>
          <p:nvPr>
            <p:ph type="body" idx="1"/>
          </p:nvPr>
        </p:nvSpPr>
        <p:spPr/>
        <p:txBody>
          <a:bodyPr/>
          <a:lstStyle/>
          <a:p>
            <a:pPr algn="ctr"/>
            <a:r>
              <a:rPr lang="en-US" dirty="0"/>
              <a:t>DOCSIS Frame to codeword mapping</a:t>
            </a:r>
            <a:endParaRPr lang="en-US" altLang="en-US" dirty="0"/>
          </a:p>
        </p:txBody>
      </p:sp>
      <p:pic>
        <p:nvPicPr>
          <p:cNvPr id="4" name="Picture Placeholder 3" descr="Figure 3-28. DOCSIS Frame to codeword mapp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74105" y="2117798"/>
            <a:ext cx="7995789" cy="2293366"/>
          </a:xfrm>
        </p:spPr>
      </p:pic>
    </p:spTree>
    <p:extLst>
      <p:ext uri="{BB962C8B-B14F-4D97-AF65-F5344CB8AC3E}">
        <p14:creationId xmlns:p14="http://schemas.microsoft.com/office/powerpoint/2010/main" val="435876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(1 of 4)</a:t>
            </a:r>
          </a:p>
        </p:txBody>
      </p:sp>
      <p:sp>
        <p:nvSpPr>
          <p:cNvPr id="3" name="Text Placeholder 2"/>
          <p:cNvSpPr>
            <a:spLocks noGrp="1"/>
          </p:cNvSpPr>
          <p:nvPr>
            <p:ph type="body" idx="1"/>
          </p:nvPr>
        </p:nvSpPr>
        <p:spPr/>
        <p:txBody>
          <a:bodyPr/>
          <a:lstStyle/>
          <a:p>
            <a:r>
              <a:rPr lang="en-US" dirty="0"/>
              <a:t>Framing methods</a:t>
            </a:r>
          </a:p>
          <a:p>
            <a:pPr lvl="1"/>
            <a:r>
              <a:rPr lang="en-US" dirty="0"/>
              <a:t>Byte count</a:t>
            </a:r>
          </a:p>
          <a:p>
            <a:pPr lvl="1"/>
            <a:r>
              <a:rPr lang="en-US" dirty="0"/>
              <a:t>Flag bytes with byte stuffing</a:t>
            </a:r>
          </a:p>
          <a:p>
            <a:pPr lvl="1"/>
            <a:r>
              <a:rPr lang="en-US" dirty="0"/>
              <a:t>Flag bits with bit stuffing</a:t>
            </a:r>
          </a:p>
          <a:p>
            <a:pPr lvl="1"/>
            <a:r>
              <a:rPr lang="en-US" dirty="0"/>
              <a:t>Physical layer coding violations</a:t>
            </a:r>
          </a:p>
        </p:txBody>
      </p:sp>
    </p:spTree>
    <p:extLst>
      <p:ext uri="{BB962C8B-B14F-4D97-AF65-F5344CB8AC3E}">
        <p14:creationId xmlns:p14="http://schemas.microsoft.com/office/powerpoint/2010/main" val="356018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(2 of 4)</a:t>
            </a:r>
          </a:p>
        </p:txBody>
      </p:sp>
      <p:sp>
        <p:nvSpPr>
          <p:cNvPr id="5" name="Text Placeholder 4"/>
          <p:cNvSpPr>
            <a:spLocks noGrp="1"/>
          </p:cNvSpPr>
          <p:nvPr>
            <p:ph type="body" idx="1"/>
          </p:nvPr>
        </p:nvSpPr>
        <p:spPr/>
        <p:txBody>
          <a:bodyPr/>
          <a:lstStyle/>
          <a:p>
            <a:pPr algn="ctr"/>
            <a:r>
              <a:rPr lang="en-US" altLang="en-US" dirty="0"/>
              <a:t>A byte stream. (a) Without errors. (b) With one error.</a:t>
            </a:r>
          </a:p>
        </p:txBody>
      </p:sp>
      <p:pic>
        <p:nvPicPr>
          <p:cNvPr id="15" name="Picture Placeholder 14" descr="Figure 3-3. A byte stream. (a) Without errors. (b) With one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8680" y="1518635"/>
            <a:ext cx="7406640" cy="3757546"/>
          </a:xfrm>
        </p:spPr>
      </p:pic>
    </p:spTree>
    <p:extLst>
      <p:ext uri="{BB962C8B-B14F-4D97-AF65-F5344CB8AC3E}">
        <p14:creationId xmlns:p14="http://schemas.microsoft.com/office/powerpoint/2010/main" val="125524388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2281</Words>
  <Application>Microsoft Macintosh PowerPoint</Application>
  <PresentationFormat>On-screen Show (4:3)</PresentationFormat>
  <Paragraphs>304</Paragraphs>
  <Slides>74</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Noto Sans Symbols</vt:lpstr>
      <vt:lpstr>Arial</vt:lpstr>
      <vt:lpstr>Times New Roman</vt:lpstr>
      <vt:lpstr>Verdana</vt:lpstr>
      <vt:lpstr>508 Lecture</vt:lpstr>
      <vt:lpstr>PowerPoint Presentation</vt:lpstr>
      <vt:lpstr>Questions for you</vt:lpstr>
      <vt:lpstr>Data Link Layer Design Issues (1 of 2)</vt:lpstr>
      <vt:lpstr>Data Link Later Functions</vt:lpstr>
      <vt:lpstr>Data Link Layer Design Issues (2 of 2)</vt:lpstr>
      <vt:lpstr>Services Provided to The Network Layer (1 of 2)</vt:lpstr>
      <vt:lpstr>Services Provided to The Network Layer (2 of 2)</vt:lpstr>
      <vt:lpstr>Framing (1 of 4)</vt:lpstr>
      <vt:lpstr>Framing (2 of 4)</vt:lpstr>
      <vt:lpstr>Framing (3 of 4)</vt:lpstr>
      <vt:lpstr>Framing (4 of 4)</vt:lpstr>
      <vt:lpstr>Error Control</vt:lpstr>
      <vt:lpstr>Flow Control</vt:lpstr>
      <vt:lpstr>Error Detection and Correction</vt:lpstr>
      <vt:lpstr>Error-Correcting Codes (1 of 4)</vt:lpstr>
      <vt:lpstr>Error-Correcting Codes (2 of 4)</vt:lpstr>
      <vt:lpstr>Error-Correcting Codes (3 of 4)</vt:lpstr>
      <vt:lpstr>Error-Correcting Codes (4 of 4)</vt:lpstr>
      <vt:lpstr>Error-Detecting Codes (1 of 3)</vt:lpstr>
      <vt:lpstr>Error-Detecting Codes (2 of 3)</vt:lpstr>
      <vt:lpstr>Error-Detecting Codes (3 of 3)</vt:lpstr>
      <vt:lpstr>Error-Detecting Codes (3 of 3)</vt:lpstr>
      <vt:lpstr>Elementary Data Link Protocols</vt:lpstr>
      <vt:lpstr>Initial Simplifying Assumptions (1 of 2)</vt:lpstr>
      <vt:lpstr>Initial Simplifying Assumptions (2 of 2)</vt:lpstr>
      <vt:lpstr>Basic Transmission And Receipt (1 of 6)</vt:lpstr>
      <vt:lpstr>Basic Transmission And Receipt (2 of 6)</vt:lpstr>
      <vt:lpstr>Basic Transmission And Receipt (3 of 6)</vt:lpstr>
      <vt:lpstr>Basic Transmission And Receipt (4 of 6)</vt:lpstr>
      <vt:lpstr>Basic Transmission And Receipt (5 of 6)</vt:lpstr>
      <vt:lpstr>Basic Transmission And Receipt (6 of 6)</vt:lpstr>
      <vt:lpstr>Simplex Link-Layer Protocols (1 of 10)</vt:lpstr>
      <vt:lpstr>Simplex Link-Layer Protocols (2 of 10)</vt:lpstr>
      <vt:lpstr>Simplex Link-Layer Protocols (3 of 10)</vt:lpstr>
      <vt:lpstr>Simplex Link-Layer Protocols (4 of 10)</vt:lpstr>
      <vt:lpstr>Simplex Link-Layer Protocols (5 of 10)</vt:lpstr>
      <vt:lpstr>Simplex Link-Layer Protocols (6 of 10)</vt:lpstr>
      <vt:lpstr>Simplex Link-Layer Protocols (7 of 10)</vt:lpstr>
      <vt:lpstr>Simplex Link-Layer Protocols (8 of 10)</vt:lpstr>
      <vt:lpstr>Simplex Link-Layer Protocols (9 of 10)</vt:lpstr>
      <vt:lpstr>Simplex Link-Layer Protocols (10 of 10)</vt:lpstr>
      <vt:lpstr>Improving Efficiency</vt:lpstr>
      <vt:lpstr>Bidirectional Transmission, Multiple Frames in Flight (1 of 3)</vt:lpstr>
      <vt:lpstr>Bidirectional Transmission, Multiple Frames in Flight (2 of 3)</vt:lpstr>
      <vt:lpstr>Bidirectional Transmission, Multiple Frames in Flight (3 of 3)</vt:lpstr>
      <vt:lpstr>Examples (1 of 20)</vt:lpstr>
      <vt:lpstr>Examples (2 of 20)</vt:lpstr>
      <vt:lpstr>Examples (3 of 20)</vt:lpstr>
      <vt:lpstr>Examples (4 of 20)</vt:lpstr>
      <vt:lpstr>Examples (5 of 20)</vt:lpstr>
      <vt:lpstr>Examples (6 of 20)</vt:lpstr>
      <vt:lpstr>Examples (7 of 20)</vt:lpstr>
      <vt:lpstr>Examples (8 of 20)</vt:lpstr>
      <vt:lpstr>Examples (9 of 20)</vt:lpstr>
      <vt:lpstr>Examples (10 of 20)</vt:lpstr>
      <vt:lpstr>Examples (11 of 20)</vt:lpstr>
      <vt:lpstr>Examples (12 of 20)</vt:lpstr>
      <vt:lpstr>Examples (13 of 20)</vt:lpstr>
      <vt:lpstr>Examples (14 of 20)</vt:lpstr>
      <vt:lpstr>Examples (15 of 20)</vt:lpstr>
      <vt:lpstr>Examples (16 of 20)</vt:lpstr>
      <vt:lpstr>Examples (17 of 20)</vt:lpstr>
      <vt:lpstr>Examples (18 of 20)</vt:lpstr>
      <vt:lpstr>Examples (19 of 20)</vt:lpstr>
      <vt:lpstr>Examples (20 of 20)</vt:lpstr>
      <vt:lpstr>Data Link Protocols in Practice</vt:lpstr>
      <vt:lpstr>Packet over SONET (1 of 4)</vt:lpstr>
      <vt:lpstr>Packet over SONET (2 of 4)</vt:lpstr>
      <vt:lpstr>Packet over SONET (3 of 4)</vt:lpstr>
      <vt:lpstr>Packet over SONET (4 of 4)</vt:lpstr>
      <vt:lpstr>ADSL (1 of 2)</vt:lpstr>
      <vt:lpstr>ADSL (2 of 2)</vt:lpstr>
      <vt:lpstr>Data Over Cable Service Interface Specification (DOCSIS)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2023-10-01T18:45:01Z</dcterms:modified>
</cp:coreProperties>
</file>